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62" r:id="rId4"/>
    <p:sldId id="263" r:id="rId5"/>
    <p:sldId id="258" r:id="rId6"/>
    <p:sldId id="259" r:id="rId7"/>
    <p:sldId id="260" r:id="rId8"/>
    <p:sldId id="261"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4F1225-1EAB-45B3-B4C9-C3676244E4F9}" type="datetimeFigureOut">
              <a:rPr lang="es-ES"/>
              <a:t>19/08/2015</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C7D676-6154-46E1-956E-A4D5F887A158}" type="slidenum">
              <a:rPr lang="es-ES"/>
              <a:t>‹Nº›</a:t>
            </a:fld>
            <a:endParaRPr lang="es-ES"/>
          </a:p>
        </p:txBody>
      </p:sp>
    </p:spTree>
    <p:extLst>
      <p:ext uri="{BB962C8B-B14F-4D97-AF65-F5344CB8AC3E}">
        <p14:creationId xmlns:p14="http://schemas.microsoft.com/office/powerpoint/2010/main" val="2976819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5CC7D676-6154-46E1-956E-A4D5F887A158}" type="slidenum">
              <a:rPr lang="es-ES"/>
              <a:t>1</a:t>
            </a:fld>
            <a:endParaRPr lang="es-ES"/>
          </a:p>
        </p:txBody>
      </p:sp>
    </p:spTree>
    <p:extLst>
      <p:ext uri="{BB962C8B-B14F-4D97-AF65-F5344CB8AC3E}">
        <p14:creationId xmlns:p14="http://schemas.microsoft.com/office/powerpoint/2010/main" val="258880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5CC7D676-6154-46E1-956E-A4D5F887A158}" type="slidenum">
              <a:rPr lang="es-ES"/>
              <a:t>2</a:t>
            </a:fld>
            <a:endParaRPr lang="es-ES"/>
          </a:p>
        </p:txBody>
      </p:sp>
    </p:spTree>
    <p:extLst>
      <p:ext uri="{BB962C8B-B14F-4D97-AF65-F5344CB8AC3E}">
        <p14:creationId xmlns:p14="http://schemas.microsoft.com/office/powerpoint/2010/main" val="523745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5CC7D676-6154-46E1-956E-A4D5F887A158}" type="slidenum">
              <a:rPr lang="es-ES"/>
              <a:t>3</a:t>
            </a:fld>
            <a:endParaRPr lang="es-ES"/>
          </a:p>
        </p:txBody>
      </p:sp>
    </p:spTree>
    <p:extLst>
      <p:ext uri="{BB962C8B-B14F-4D97-AF65-F5344CB8AC3E}">
        <p14:creationId xmlns:p14="http://schemas.microsoft.com/office/powerpoint/2010/main" val="350161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5CC7D676-6154-46E1-956E-A4D5F887A158}" type="slidenum">
              <a:rPr lang="es-ES"/>
              <a:t>4</a:t>
            </a:fld>
            <a:endParaRPr lang="es-ES"/>
          </a:p>
        </p:txBody>
      </p:sp>
    </p:spTree>
    <p:extLst>
      <p:ext uri="{BB962C8B-B14F-4D97-AF65-F5344CB8AC3E}">
        <p14:creationId xmlns:p14="http://schemas.microsoft.com/office/powerpoint/2010/main" val="3054712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5CC7D676-6154-46E1-956E-A4D5F887A158}" type="slidenum">
              <a:rPr lang="es-ES"/>
              <a:t>5</a:t>
            </a:fld>
            <a:endParaRPr lang="es-ES"/>
          </a:p>
        </p:txBody>
      </p:sp>
    </p:spTree>
    <p:extLst>
      <p:ext uri="{BB962C8B-B14F-4D97-AF65-F5344CB8AC3E}">
        <p14:creationId xmlns:p14="http://schemas.microsoft.com/office/powerpoint/2010/main" val="997198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5CC7D676-6154-46E1-956E-A4D5F887A158}" type="slidenum">
              <a:rPr lang="es-ES"/>
              <a:t>6</a:t>
            </a:fld>
            <a:endParaRPr lang="es-ES"/>
          </a:p>
        </p:txBody>
      </p:sp>
    </p:spTree>
    <p:extLst>
      <p:ext uri="{BB962C8B-B14F-4D97-AF65-F5344CB8AC3E}">
        <p14:creationId xmlns:p14="http://schemas.microsoft.com/office/powerpoint/2010/main" val="2023405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5CC7D676-6154-46E1-956E-A4D5F887A158}" type="slidenum">
              <a:rPr lang="es-ES"/>
              <a:t>7</a:t>
            </a:fld>
            <a:endParaRPr lang="es-ES"/>
          </a:p>
        </p:txBody>
      </p:sp>
    </p:spTree>
    <p:extLst>
      <p:ext uri="{BB962C8B-B14F-4D97-AF65-F5344CB8AC3E}">
        <p14:creationId xmlns:p14="http://schemas.microsoft.com/office/powerpoint/2010/main" val="1654085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5CC7D676-6154-46E1-956E-A4D5F887A158}" type="slidenum">
              <a:rPr lang="es-ES"/>
              <a:t>8</a:t>
            </a:fld>
            <a:endParaRPr lang="es-ES"/>
          </a:p>
        </p:txBody>
      </p:sp>
    </p:spTree>
    <p:extLst>
      <p:ext uri="{BB962C8B-B14F-4D97-AF65-F5344CB8AC3E}">
        <p14:creationId xmlns:p14="http://schemas.microsoft.com/office/powerpoint/2010/main" val="3407371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5CC7D676-6154-46E1-956E-A4D5F887A158}" type="slidenum">
              <a:rPr lang="es-ES"/>
              <a:t>9</a:t>
            </a:fld>
            <a:endParaRPr lang="es-ES"/>
          </a:p>
        </p:txBody>
      </p:sp>
    </p:spTree>
    <p:extLst>
      <p:ext uri="{BB962C8B-B14F-4D97-AF65-F5344CB8AC3E}">
        <p14:creationId xmlns:p14="http://schemas.microsoft.com/office/powerpoint/2010/main" val="1279045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8/19/2015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8/19/2015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8/19/2015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913795" y="2912232"/>
            <a:ext cx="5107208" cy="287896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2912232"/>
            <a:ext cx="5095357" cy="287896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8/19/2015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8/19/2015</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html.rincondelvago.com/aprendizaje-y-uso-de-tecnicas-de-estudio-en-estudiantes-de-bachillerato.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examtime.com/es/blog/tecnicas-de-estudi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95269" y="0"/>
            <a:ext cx="9001462" cy="2387600"/>
          </a:xfrm>
        </p:spPr>
        <p:txBody>
          <a:bodyPr/>
          <a:lstStyle/>
          <a:p>
            <a:r>
              <a:rPr lang="es-MX" dirty="0" smtClean="0"/>
              <a:t>Técnicas de estudio:</a:t>
            </a:r>
            <a:br>
              <a:rPr lang="es-MX" dirty="0" smtClean="0"/>
            </a:br>
            <a:endParaRPr lang="es-MX" dirty="0"/>
          </a:p>
        </p:txBody>
      </p:sp>
      <p:sp>
        <p:nvSpPr>
          <p:cNvPr id="3" name="Subtítulo 2"/>
          <p:cNvSpPr>
            <a:spLocks noGrp="1"/>
          </p:cNvSpPr>
          <p:nvPr>
            <p:ph type="subTitle" idx="1"/>
          </p:nvPr>
        </p:nvSpPr>
        <p:spPr>
          <a:xfrm>
            <a:off x="1595269" y="1931017"/>
            <a:ext cx="9001462" cy="2841793"/>
          </a:xfrm>
        </p:spPr>
        <p:txBody>
          <a:bodyPr>
            <a:noAutofit/>
          </a:bodyPr>
          <a:lstStyle/>
          <a:p>
            <a:r>
              <a:rPr lang="es-MX" sz="1800" dirty="0" smtClean="0"/>
              <a:t>Equipo 1 </a:t>
            </a:r>
          </a:p>
          <a:p>
            <a:r>
              <a:rPr lang="es-MX" sz="1800" u="sng" dirty="0" smtClean="0"/>
              <a:t>Integrantes</a:t>
            </a:r>
            <a:r>
              <a:rPr lang="es-MX" sz="1800" dirty="0" smtClean="0"/>
              <a:t>:</a:t>
            </a:r>
          </a:p>
          <a:p>
            <a:pPr marL="342900" indent="-342900">
              <a:buFont typeface="Arial" panose="020B0604020202020204" pitchFamily="34" charset="0"/>
              <a:buChar char="•"/>
            </a:pPr>
            <a:r>
              <a:rPr lang="es-MX" sz="1800" dirty="0" smtClean="0"/>
              <a:t>Martha Elena Rodríguez Medina</a:t>
            </a:r>
          </a:p>
          <a:p>
            <a:pPr marL="342900" indent="-342900">
              <a:buFont typeface="Arial" panose="020B0604020202020204" pitchFamily="34" charset="0"/>
              <a:buChar char="•"/>
            </a:pPr>
            <a:r>
              <a:rPr lang="es-MX" sz="1800" dirty="0" smtClean="0"/>
              <a:t>Glenda Yadira Zertuche García</a:t>
            </a:r>
          </a:p>
          <a:p>
            <a:pPr marL="342900" indent="-342900">
              <a:buFont typeface="Arial" panose="020B0604020202020204" pitchFamily="34" charset="0"/>
              <a:buChar char="•"/>
            </a:pPr>
            <a:r>
              <a:rPr lang="es-MX" sz="1800" dirty="0" smtClean="0"/>
              <a:t>José Luis Silva Cerda</a:t>
            </a:r>
          </a:p>
          <a:p>
            <a:pPr marL="342900" indent="-342900">
              <a:buFont typeface="Arial" panose="020B0604020202020204" pitchFamily="34" charset="0"/>
              <a:buChar char="•"/>
            </a:pPr>
            <a:r>
              <a:rPr lang="es-MX" sz="1800" dirty="0" smtClean="0"/>
              <a:t>Mauricio Escobedo Casarín</a:t>
            </a:r>
          </a:p>
          <a:p>
            <a:pPr marL="342900" indent="-342900">
              <a:buFont typeface="Arial" panose="020B0604020202020204" pitchFamily="34" charset="0"/>
              <a:buChar char="•"/>
            </a:pPr>
            <a:r>
              <a:rPr lang="es-MX" sz="1800" dirty="0" smtClean="0"/>
              <a:t>Aldo Rangel </a:t>
            </a:r>
            <a:r>
              <a:rPr lang="es-MX" sz="1800" dirty="0" err="1" smtClean="0"/>
              <a:t>Marentes</a:t>
            </a:r>
            <a:endParaRPr lang="es-MX" sz="1800" dirty="0" smtClean="0"/>
          </a:p>
          <a:p>
            <a:pPr marL="342900" indent="-342900">
              <a:buFont typeface="Arial" panose="020B0604020202020204" pitchFamily="34" charset="0"/>
              <a:buChar char="•"/>
            </a:pPr>
            <a:r>
              <a:rPr lang="es-MX" sz="1800" dirty="0" smtClean="0"/>
              <a:t>Bernardo David Bustamante Rocha</a:t>
            </a:r>
          </a:p>
          <a:p>
            <a:endParaRPr lang="es-MX" sz="1800" dirty="0"/>
          </a:p>
        </p:txBody>
      </p:sp>
      <p:sp>
        <p:nvSpPr>
          <p:cNvPr id="6" name="Subtítulo 2"/>
          <p:cNvSpPr txBox="1">
            <a:spLocks/>
          </p:cNvSpPr>
          <p:nvPr/>
        </p:nvSpPr>
        <p:spPr>
          <a:xfrm>
            <a:off x="1595269" y="5897004"/>
            <a:ext cx="9001462" cy="2841793"/>
          </a:xfrm>
          <a:prstGeom prst="rect">
            <a:avLst/>
          </a:prstGeom>
        </p:spPr>
        <p:txBody>
          <a:bodyPr vert="horz" lIns="91440" tIns="45720" rIns="91440" bIns="45720" rtlCol="0">
            <a:noAutofit/>
          </a:bodyPr>
          <a:lstStyle>
            <a:lvl1pPr marL="0" indent="0" algn="ctr" defTabSz="914400" rtl="0" eaLnBrk="1" latinLnBrk="0" hangingPunct="1">
              <a:lnSpc>
                <a:spcPct val="120000"/>
              </a:lnSpc>
              <a:spcBef>
                <a:spcPts val="1000"/>
              </a:spcBef>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r>
              <a:rPr lang="es-MX" sz="1800" dirty="0" smtClean="0"/>
              <a:t>19 de Agosto del 2015</a:t>
            </a:r>
            <a:endParaRPr lang="es-MX" sz="1800" dirty="0"/>
          </a:p>
        </p:txBody>
      </p:sp>
    </p:spTree>
    <p:extLst>
      <p:ext uri="{BB962C8B-B14F-4D97-AF65-F5344CB8AC3E}">
        <p14:creationId xmlns:p14="http://schemas.microsoft.com/office/powerpoint/2010/main" val="581136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96" y="0"/>
            <a:ext cx="10353761" cy="1326321"/>
          </a:xfrm>
        </p:spPr>
        <p:txBody>
          <a:bodyPr/>
          <a:lstStyle/>
          <a:p>
            <a:r>
              <a:rPr lang="es-MX" dirty="0" smtClean="0"/>
              <a:t>Definición:</a:t>
            </a:r>
            <a:endParaRPr lang="es-MX" dirty="0"/>
          </a:p>
        </p:txBody>
      </p:sp>
      <p:sp>
        <p:nvSpPr>
          <p:cNvPr id="3" name="Marcador de contenido 2"/>
          <p:cNvSpPr>
            <a:spLocks noGrp="1"/>
          </p:cNvSpPr>
          <p:nvPr>
            <p:ph idx="1"/>
          </p:nvPr>
        </p:nvSpPr>
        <p:spPr>
          <a:xfrm>
            <a:off x="913796" y="1568940"/>
            <a:ext cx="10353762" cy="3695136"/>
          </a:xfrm>
        </p:spPr>
        <p:txBody>
          <a:bodyPr>
            <a:normAutofit fontScale="92500"/>
          </a:bodyPr>
          <a:lstStyle/>
          <a:p>
            <a:pPr marL="0" indent="0">
              <a:buNone/>
            </a:pPr>
            <a:r>
              <a:rPr lang="es-MX" dirty="0" smtClean="0">
                <a:effectLst/>
              </a:rPr>
              <a:t>El </a:t>
            </a:r>
            <a:r>
              <a:rPr lang="es-MX" b="1" u="sng" dirty="0" smtClean="0">
                <a:effectLst/>
              </a:rPr>
              <a:t>aprendizaje</a:t>
            </a:r>
            <a:r>
              <a:rPr lang="es-MX" dirty="0" smtClean="0">
                <a:effectLst/>
              </a:rPr>
              <a:t> </a:t>
            </a:r>
            <a:r>
              <a:rPr lang="es-MX" dirty="0">
                <a:effectLst/>
              </a:rPr>
              <a:t>es un proceso de adquisición de habilidades y conocimientos, que se produce a través de la enseñanza, la experiencia o el estudio. Respecto al estudio, puede decirse que es el esfuerzo o trabajo que una persona emplea para aprender </a:t>
            </a:r>
            <a:r>
              <a:rPr lang="es-MX" dirty="0" smtClean="0">
                <a:effectLst/>
              </a:rPr>
              <a:t>algo. </a:t>
            </a:r>
          </a:p>
          <a:p>
            <a:pPr marL="0" indent="0" fontAlgn="base">
              <a:buNone/>
            </a:pPr>
            <a:r>
              <a:rPr lang="es-MX" dirty="0">
                <a:effectLst/>
              </a:rPr>
              <a:t>Por otra parte, una </a:t>
            </a:r>
            <a:r>
              <a:rPr lang="es-MX" b="1" u="sng" dirty="0">
                <a:effectLst/>
              </a:rPr>
              <a:t>técnica</a:t>
            </a:r>
            <a:r>
              <a:rPr lang="es-MX" dirty="0">
                <a:effectLst/>
              </a:rPr>
              <a:t> es un procedimiento cuyo objetivo es la obtención de un cierto resultado. Supone un conjunto de normas y reglas que se utilizan como medio para alcanzar un fin.</a:t>
            </a:r>
          </a:p>
          <a:p>
            <a:pPr marL="0" indent="0" fontAlgn="base">
              <a:buNone/>
            </a:pPr>
            <a:r>
              <a:rPr lang="es-MX" dirty="0">
                <a:effectLst/>
              </a:rPr>
              <a:t>Por lo tanto, una </a:t>
            </a:r>
            <a:r>
              <a:rPr lang="es-MX" b="1" u="sng" dirty="0">
                <a:effectLst/>
              </a:rPr>
              <a:t>técnica de estudio</a:t>
            </a:r>
            <a:r>
              <a:rPr lang="es-MX" dirty="0">
                <a:effectLst/>
              </a:rPr>
              <a:t> es una herramienta para facilitar el estudio y mejorar sus logros. Los especialistas afirman que la técnica de estudio requiere de una actitud activa, donde quien estudia asuma su protagonismo y supere la pasividad</a:t>
            </a:r>
            <a:r>
              <a:rPr lang="es-MX" dirty="0" smtClean="0">
                <a:effectLst/>
              </a:rPr>
              <a:t>.</a:t>
            </a:r>
            <a:endParaRPr lang="es-MX" dirty="0">
              <a:effectLst/>
            </a:endParaRPr>
          </a:p>
        </p:txBody>
      </p:sp>
    </p:spTree>
    <p:extLst>
      <p:ext uri="{BB962C8B-B14F-4D97-AF65-F5344CB8AC3E}">
        <p14:creationId xmlns:p14="http://schemas.microsoft.com/office/powerpoint/2010/main" val="3700015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96" y="0"/>
            <a:ext cx="10353761" cy="1326321"/>
          </a:xfrm>
        </p:spPr>
        <p:txBody>
          <a:bodyPr/>
          <a:lstStyle/>
          <a:p>
            <a:r>
              <a:rPr lang="es-MX" dirty="0" smtClean="0"/>
              <a:t>¿PARA QUÉ NOS SIRVEN?</a:t>
            </a:r>
            <a:endParaRPr lang="es-MX" dirty="0"/>
          </a:p>
        </p:txBody>
      </p:sp>
      <p:sp>
        <p:nvSpPr>
          <p:cNvPr id="3" name="Marcador de contenido 2"/>
          <p:cNvSpPr>
            <a:spLocks noGrp="1"/>
          </p:cNvSpPr>
          <p:nvPr>
            <p:ph idx="1"/>
          </p:nvPr>
        </p:nvSpPr>
        <p:spPr/>
        <p:txBody>
          <a:bodyPr vert="horz" lIns="91440" tIns="45720" rIns="91440" bIns="45720" rtlCol="0" anchor="t">
            <a:normAutofit fontScale="92500"/>
          </a:bodyPr>
          <a:lstStyle/>
          <a:p>
            <a:pPr marL="0" indent="0">
              <a:buNone/>
            </a:pPr>
            <a:r>
              <a:rPr lang="es-MX" sz="2400" dirty="0"/>
              <a:t>Para facilitarle al estudiante el hecho de estudiar logrando comprender y memorizar conceptos que utilizará posteriormente en su vida cotidiana. </a:t>
            </a:r>
          </a:p>
          <a:p>
            <a:pPr marL="0" indent="0">
              <a:buNone/>
            </a:pPr>
            <a:r>
              <a:rPr lang="es-ES" sz="2400" dirty="0">
                <a:solidFill>
                  <a:srgbClr val="FFFFFF"/>
                </a:solidFill>
                <a:latin typeface="Rockwell" charset="0"/>
              </a:rPr>
              <a:t>son distintas perspectivas aplicadas al aprendizaje. Generalmente son críticas para alcanzar el éxito en la escuela. Hay una variedad de técnicas de estudio, que pueden enfocarse en el proceso de organizar, tomar y retener nueva información, o superar </a:t>
            </a:r>
            <a:r>
              <a:rPr lang="es-MX" sz="2400" dirty="0">
                <a:solidFill>
                  <a:srgbClr val="FFFFFF"/>
                </a:solidFill>
                <a:latin typeface="Rockwell" charset="0"/>
              </a:rPr>
              <a:t>exámenes. Estas técnicas incluyen mnemotecnias</a:t>
            </a:r>
            <a:r>
              <a:rPr lang="es-ES" sz="2400" dirty="0">
                <a:solidFill>
                  <a:srgbClr val="FFFFFF"/>
                </a:solidFill>
                <a:latin typeface="Rockwell" charset="0"/>
              </a:rPr>
              <a:t>, que ayudan a la retención de listas de información, y </a:t>
            </a:r>
            <a:r>
              <a:rPr lang="es-MX" sz="2400" dirty="0">
                <a:solidFill>
                  <a:srgbClr val="FFFFFF"/>
                </a:solidFill>
                <a:latin typeface="Rockwell" charset="0"/>
              </a:rPr>
              <a:t>toma de notas efectiva.</a:t>
            </a:r>
          </a:p>
        </p:txBody>
      </p:sp>
    </p:spTree>
    <p:extLst>
      <p:ext uri="{BB962C8B-B14F-4D97-AF65-F5344CB8AC3E}">
        <p14:creationId xmlns:p14="http://schemas.microsoft.com/office/powerpoint/2010/main" val="130420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Beneficios de utilizar las técnicas de estudio</a:t>
            </a:r>
            <a:endParaRPr lang="es-MX" dirty="0"/>
          </a:p>
        </p:txBody>
      </p:sp>
      <p:sp>
        <p:nvSpPr>
          <p:cNvPr id="3" name="Marcador de contenido 2"/>
          <p:cNvSpPr>
            <a:spLocks noGrp="1"/>
          </p:cNvSpPr>
          <p:nvPr>
            <p:ph idx="1"/>
          </p:nvPr>
        </p:nvSpPr>
        <p:spPr/>
        <p:txBody>
          <a:bodyPr vert="horz" lIns="91440" tIns="45720" rIns="91440" bIns="45720" rtlCol="0" anchor="t">
            <a:normAutofit/>
          </a:bodyPr>
          <a:lstStyle/>
          <a:p>
            <a:pPr marL="0" indent="0">
              <a:buNone/>
            </a:pPr>
            <a:r>
              <a:rPr lang="es-MX" dirty="0"/>
              <a:t>El uso habitual de dichas estrategias permite al estudiante no experimentado aprovechar mejorar sus recursos intelectuales y, por lo tanto, mejorar sus resultados académicos</a:t>
            </a:r>
          </a:p>
          <a:p>
            <a:r>
              <a:rPr lang="es-MX" dirty="0"/>
              <a:t>optimizar tiempo</a:t>
            </a:r>
          </a:p>
          <a:p>
            <a:r>
              <a:rPr lang="es-MX" dirty="0"/>
              <a:t>captar mas y mejor</a:t>
            </a:r>
          </a:p>
          <a:p>
            <a:r>
              <a:rPr lang="es-MX" dirty="0"/>
              <a:t>mayor rendimiento</a:t>
            </a:r>
          </a:p>
          <a:p>
            <a:r>
              <a:rPr lang="es-MX"/>
              <a:t>mas seguridad de tus co</a:t>
            </a:r>
            <a:endParaRPr lang="es-MX" dirty="0"/>
          </a:p>
        </p:txBody>
      </p:sp>
    </p:spTree>
    <p:extLst>
      <p:ext uri="{BB962C8B-B14F-4D97-AF65-F5344CB8AC3E}">
        <p14:creationId xmlns:p14="http://schemas.microsoft.com/office/powerpoint/2010/main" val="2231596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96" y="0"/>
            <a:ext cx="10353761" cy="1326321"/>
          </a:xfrm>
        </p:spPr>
        <p:txBody>
          <a:bodyPr/>
          <a:lstStyle/>
          <a:p>
            <a:r>
              <a:rPr lang="es-MX" dirty="0" smtClean="0"/>
              <a:t>Distintas técnicas de estudio</a:t>
            </a:r>
            <a:endParaRPr lang="es-MX" dirty="0"/>
          </a:p>
        </p:txBody>
      </p:sp>
      <p:sp>
        <p:nvSpPr>
          <p:cNvPr id="3" name="Marcador de contenido 2"/>
          <p:cNvSpPr>
            <a:spLocks noGrp="1"/>
          </p:cNvSpPr>
          <p:nvPr>
            <p:ph idx="1"/>
          </p:nvPr>
        </p:nvSpPr>
        <p:spPr>
          <a:xfrm>
            <a:off x="1269396" y="1209005"/>
            <a:ext cx="10353762" cy="5509593"/>
          </a:xfrm>
        </p:spPr>
        <p:txBody>
          <a:bodyPr vert="horz" lIns="91440" tIns="45720" rIns="91440" bIns="45720" rtlCol="0" anchor="t">
            <a:normAutofit fontScale="85000" lnSpcReduction="20000"/>
          </a:bodyPr>
          <a:lstStyle/>
          <a:p>
            <a:r>
              <a:rPr lang="es-MX" dirty="0">
                <a:effectLst/>
              </a:rPr>
              <a:t>La </a:t>
            </a:r>
            <a:r>
              <a:rPr lang="es-MX" b="1" u="sng" dirty="0">
                <a:effectLst/>
              </a:rPr>
              <a:t>síntesis</a:t>
            </a:r>
            <a:r>
              <a:rPr lang="es-MX" dirty="0">
                <a:effectLst/>
              </a:rPr>
              <a:t> es un resumen de lo escrito por algún autor, pero con otras palabras. Se recomienda leer párrafos completos para determinar cuáles son los contenidos esenciales y reescribirlos, sin que se pierdan las conexiones entre las ideas principales del autor.</a:t>
            </a:r>
          </a:p>
          <a:p>
            <a:r>
              <a:rPr lang="es-MX" dirty="0">
                <a:effectLst/>
              </a:rPr>
              <a:t>Las </a:t>
            </a:r>
            <a:r>
              <a:rPr lang="es-MX" b="1" u="sng" dirty="0">
                <a:effectLst/>
              </a:rPr>
              <a:t>notas al pie de página</a:t>
            </a:r>
            <a:r>
              <a:rPr lang="es-MX" b="1" dirty="0">
                <a:effectLst/>
              </a:rPr>
              <a:t> </a:t>
            </a:r>
            <a:r>
              <a:rPr lang="es-MX" dirty="0">
                <a:effectLst/>
              </a:rPr>
              <a:t>o marginales también forman parte de las técnicas de estudio. El sujeto que está estudiando puede anotar palabras claves o realizar una síntesis de lo leído. Otra posibilidad es acudir al subrayado de las ideas principales.</a:t>
            </a:r>
          </a:p>
          <a:p>
            <a:r>
              <a:rPr lang="es-MX" dirty="0">
                <a:effectLst/>
              </a:rPr>
              <a:t>Un aspecto a tener en cuenta a la hora de comenzar a desarrollar una técnica de estudio es el </a:t>
            </a:r>
            <a:r>
              <a:rPr lang="es-MX" b="1" u="sng" dirty="0">
                <a:effectLst/>
              </a:rPr>
              <a:t>espacio físico</a:t>
            </a:r>
            <a:r>
              <a:rPr lang="es-MX" dirty="0">
                <a:effectLst/>
              </a:rPr>
              <a:t> donde se encuentra el estudiante. Es importante que sea luminoso, que cuente con buena ventilación y que no haya un ruido excesivo. Tampoco deben olvidarse los materiales necesarios para el estudio, como los libros de texto, papeles, marcadores y bolígrafos.</a:t>
            </a:r>
          </a:p>
          <a:p>
            <a:r>
              <a:rPr lang="es-MX" b="1" u="sng" dirty="0">
                <a:effectLst/>
              </a:rPr>
              <a:t>Gestión de tiempo</a:t>
            </a:r>
          </a:p>
          <a:p>
            <a:r>
              <a:rPr lang="es-MX" b="1" u="sng" dirty="0">
                <a:effectLst/>
              </a:rPr>
              <a:t>El subrayado</a:t>
            </a:r>
            <a:r>
              <a:rPr lang="es-MX" dirty="0">
                <a:effectLst/>
              </a:rPr>
              <a:t> La técnica del subrayado consiste en resaltar en un color visual llamativo aquellas ideas principales del texto que tienen un significado especial. El subrayado implica la diferenciación de las ideas </a:t>
            </a:r>
            <a:r>
              <a:rPr lang="es-MX" dirty="0" err="1">
                <a:effectLst/>
              </a:rPr>
              <a:t>princiapales</a:t>
            </a:r>
            <a:r>
              <a:rPr lang="es-MX" dirty="0">
                <a:effectLst/>
              </a:rPr>
              <a:t> y las ideas secundarias que hay en el texto. Esta técnica de estudio debe aplicarse tras haber realizado previamente una lectura pausada del tema que sirve de base para establecer una primera idea del tema.</a:t>
            </a:r>
            <a:r>
              <a:rPr lang="es-MX" dirty="0"/>
              <a:t/>
            </a:r>
            <a:br>
              <a:rPr lang="es-MX" dirty="0"/>
            </a:br>
            <a:r>
              <a:rPr lang="es-MX" dirty="0"/>
              <a:t/>
            </a:r>
            <a:br>
              <a:rPr lang="es-MX" dirty="0"/>
            </a:br>
            <a:r>
              <a:rPr lang="es-MX" sz="1100" dirty="0">
                <a:latin typeface="Calibri" charset="0"/>
              </a:rPr>
              <a:t> </a:t>
            </a:r>
            <a:endParaRPr lang="es-MX" sz="1100" b="1" u="sng" dirty="0">
              <a:effectLst/>
              <a:latin typeface="Calibri" charset="0"/>
            </a:endParaRPr>
          </a:p>
        </p:txBody>
      </p:sp>
    </p:spTree>
    <p:extLst>
      <p:ext uri="{BB962C8B-B14F-4D97-AF65-F5344CB8AC3E}">
        <p14:creationId xmlns:p14="http://schemas.microsoft.com/office/powerpoint/2010/main" val="386468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a:t>Idiomas extranjeros</a:t>
            </a:r>
            <a:r>
              <a:rPr lang="es-ES" dirty="0"/>
              <a:t/>
            </a:r>
            <a:br>
              <a:rPr lang="es-ES" dirty="0"/>
            </a:br>
            <a:r>
              <a:rPr lang="es-MX" sz="1600" dirty="0"/>
              <a:t>(</a:t>
            </a:r>
            <a:r>
              <a:rPr lang="es-MX" sz="1600" dirty="0">
                <a:solidFill>
                  <a:srgbClr val="FFFFFF"/>
                </a:solidFill>
                <a:latin typeface="Bookman Old Style"/>
              </a:rPr>
              <a:t>Ejemplo)</a:t>
            </a:r>
          </a:p>
        </p:txBody>
      </p:sp>
      <p:sp>
        <p:nvSpPr>
          <p:cNvPr id="3" name="Marcador de contenido 2"/>
          <p:cNvSpPr>
            <a:spLocks noGrp="1"/>
          </p:cNvSpPr>
          <p:nvPr>
            <p:ph idx="1"/>
          </p:nvPr>
        </p:nvSpPr>
        <p:spPr/>
        <p:txBody>
          <a:bodyPr vert="horz" lIns="91440" tIns="45720" rIns="91440" bIns="45720" rtlCol="0" anchor="t">
            <a:normAutofit lnSpcReduction="10000"/>
          </a:bodyPr>
          <a:lstStyle/>
          <a:p>
            <a:pPr marL="0" indent="0">
              <a:buNone/>
            </a:pPr>
            <a:r>
              <a:rPr lang="es-MX" dirty="0">
                <a:effectLst/>
              </a:rPr>
              <a:t>Existen infinidad de mitos acerca de cuáles son los mejor</a:t>
            </a:r>
            <a:r>
              <a:rPr lang="es-MX" dirty="0">
                <a:solidFill>
                  <a:srgbClr val="FFFFFF"/>
                </a:solidFill>
                <a:effectLst/>
              </a:rPr>
              <a:t>es métodos para aprender y desenvolverse con soltura. En primer lugar, es importante entender y aceptar desde el comienzo que no es posible incorporar decenas de palabras nuevas por sesión.</a:t>
            </a:r>
          </a:p>
          <a:p>
            <a:pPr marL="0" indent="0">
              <a:buNone/>
            </a:pPr>
            <a:r>
              <a:rPr lang="es-MX" dirty="0">
                <a:solidFill>
                  <a:srgbClr val="FFFFFF"/>
                </a:solidFill>
                <a:effectLst/>
              </a:rPr>
              <a:t>Resulta extremadamente útil acompañar las lecciones de los libros de texto con películas, música y videojuegos. Justamente es a través de los gustos personales que se logra interiorizar un idioma de manera infalible, dado que se c</a:t>
            </a:r>
            <a:r>
              <a:rPr lang="es-MX" dirty="0">
                <a:effectLst/>
              </a:rPr>
              <a:t>onvierte en una herramienta indispensable para el ocio, y es ahí cuando el estudiante deja de asociar los contenidos con el aburrimiento.</a:t>
            </a:r>
            <a:br>
              <a:rPr lang="es-MX" dirty="0">
                <a:effectLst/>
              </a:rPr>
            </a:br>
            <a:r>
              <a:rPr lang="es-MX" dirty="0">
                <a:effectLst/>
              </a:rPr>
              <a:t/>
            </a:r>
            <a:br>
              <a:rPr lang="es-MX" dirty="0">
                <a:effectLst/>
              </a:rPr>
            </a:br>
            <a:endParaRPr lang="es-MX" dirty="0"/>
          </a:p>
        </p:txBody>
      </p:sp>
    </p:spTree>
    <p:extLst>
      <p:ext uri="{BB962C8B-B14F-4D97-AF65-F5344CB8AC3E}">
        <p14:creationId xmlns:p14="http://schemas.microsoft.com/office/powerpoint/2010/main" val="3285988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Usos</a:t>
            </a:r>
            <a:endParaRPr lang="es-MX" dirty="0"/>
          </a:p>
        </p:txBody>
      </p:sp>
      <p:sp>
        <p:nvSpPr>
          <p:cNvPr id="3" name="Marcador de contenido 2"/>
          <p:cNvSpPr>
            <a:spLocks noGrp="1"/>
          </p:cNvSpPr>
          <p:nvPr>
            <p:ph idx="1"/>
          </p:nvPr>
        </p:nvSpPr>
        <p:spPr/>
        <p:txBody>
          <a:bodyPr vert="horz" lIns="91440" tIns="45720" rIns="91440" bIns="45720" rtlCol="0" anchor="t">
            <a:normAutofit/>
          </a:bodyPr>
          <a:lstStyle/>
          <a:p>
            <a:r>
              <a:rPr lang="es-MX" dirty="0"/>
              <a:t>Como nos hemos podido dar cuenta que hay una técnica de estudio para cada quien de acuerdo a sus necesidades de aprendizaje, es decir, depende de lo que la persona quiera aprender, la técnica de estudio o aprendizaje será diferente, por lo cual es muy importante que definamos los conocimientos que queremos adquirir para poder saber que técnica debemos usar.</a:t>
            </a:r>
            <a:endParaRPr lang="es-ES" dirty="0"/>
          </a:p>
        </p:txBody>
      </p:sp>
    </p:spTree>
    <p:extLst>
      <p:ext uri="{BB962C8B-B14F-4D97-AF65-F5344CB8AC3E}">
        <p14:creationId xmlns:p14="http://schemas.microsoft.com/office/powerpoint/2010/main" val="2571235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No olvides… </a:t>
            </a:r>
            <a:endParaRPr lang="es-MX" dirty="0"/>
          </a:p>
        </p:txBody>
      </p:sp>
      <p:sp>
        <p:nvSpPr>
          <p:cNvPr id="3" name="Marcador de contenido 2"/>
          <p:cNvSpPr>
            <a:spLocks noGrp="1"/>
          </p:cNvSpPr>
          <p:nvPr>
            <p:ph idx="1"/>
          </p:nvPr>
        </p:nvSpPr>
        <p:spPr/>
        <p:txBody>
          <a:bodyPr/>
          <a:lstStyle/>
          <a:p>
            <a:pPr marL="0" indent="0">
              <a:buNone/>
            </a:pPr>
            <a:r>
              <a:rPr lang="es-MX" dirty="0" smtClean="0"/>
              <a:t>Las técnicas de estudio no se pueden aprender como un aprendizaje aislado, si no que su entrenamiento se realizará siguiendo la guía de orientación expuesta. </a:t>
            </a:r>
            <a:endParaRPr lang="es-MX" dirty="0"/>
          </a:p>
        </p:txBody>
      </p:sp>
    </p:spTree>
    <p:extLst>
      <p:ext uri="{BB962C8B-B14F-4D97-AF65-F5344CB8AC3E}">
        <p14:creationId xmlns:p14="http://schemas.microsoft.com/office/powerpoint/2010/main" val="2235353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fuentes</a:t>
            </a:r>
          </a:p>
        </p:txBody>
      </p:sp>
      <p:sp>
        <p:nvSpPr>
          <p:cNvPr id="3" name="Marcador de contenido 2"/>
          <p:cNvSpPr>
            <a:spLocks noGrp="1"/>
          </p:cNvSpPr>
          <p:nvPr>
            <p:ph idx="1"/>
          </p:nvPr>
        </p:nvSpPr>
        <p:spPr/>
        <p:txBody>
          <a:bodyPr vert="horz" lIns="91440" tIns="45720" rIns="91440" bIns="45720" rtlCol="0" anchor="t">
            <a:normAutofit/>
          </a:bodyPr>
          <a:lstStyle/>
          <a:p>
            <a:r>
              <a:rPr lang="es-ES" dirty="0">
                <a:latin typeface="Rockwell" charset="0"/>
                <a:hlinkClick r:id="rId3"/>
              </a:rPr>
              <a:t>http://html.rincondelvago.com/aprendizaje-y-uso-de-tecnicas-de-estudio-en-estudiantes-de-bachillerato.html</a:t>
            </a:r>
          </a:p>
          <a:p>
            <a:r>
              <a:rPr lang="es-ES" dirty="0">
                <a:latin typeface="Rockwell" charset="0"/>
                <a:hlinkClick r:id="rId4"/>
              </a:rPr>
              <a:t>https://www.examtime.com/es/blog/tecnicas-de-estudio/</a:t>
            </a:r>
            <a:endParaRPr lang="es-ES" dirty="0">
              <a:latin typeface="Rockwell" charset="0"/>
            </a:endParaRPr>
          </a:p>
          <a:p>
            <a:endParaRPr lang="es-ES" dirty="0">
              <a:latin typeface="Rockwell" charset="0"/>
            </a:endParaRPr>
          </a:p>
        </p:txBody>
      </p:sp>
    </p:spTree>
    <p:extLst>
      <p:ext uri="{BB962C8B-B14F-4D97-AF65-F5344CB8AC3E}">
        <p14:creationId xmlns:p14="http://schemas.microsoft.com/office/powerpoint/2010/main" val="23487712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8346F"/>
      </a:dk2>
      <a:lt2>
        <a:srgbClr val="D9A8D2"/>
      </a:lt2>
      <a:accent1>
        <a:srgbClr val="CE57AB"/>
      </a:accent1>
      <a:accent2>
        <a:srgbClr val="8E8EFD"/>
      </a:accent2>
      <a:accent3>
        <a:srgbClr val="7CBCE0"/>
      </a:accent3>
      <a:accent4>
        <a:srgbClr val="70BF9F"/>
      </a:accent4>
      <a:accent5>
        <a:srgbClr val="A5B960"/>
      </a:accent5>
      <a:accent6>
        <a:srgbClr val="D47A57"/>
      </a:accent6>
      <a:hlink>
        <a:srgbClr val="D164DE"/>
      </a:hlink>
      <a:folHlink>
        <a:srgbClr val="BE87C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TM04033921[[fn=Damasco]]</Template>
  <TotalTime>43</TotalTime>
  <Words>162</Words>
  <Application>Microsoft Office PowerPoint</Application>
  <PresentationFormat>Panorámica</PresentationFormat>
  <Paragraphs>31</Paragraphs>
  <Slides>9</Slides>
  <Notes>9</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Damask</vt:lpstr>
      <vt:lpstr>Técnicas de estudio: </vt:lpstr>
      <vt:lpstr>Definición:</vt:lpstr>
      <vt:lpstr>¿PARA QUÉ NOS SIRVEN?</vt:lpstr>
      <vt:lpstr>Beneficios de utilizar las técnicas de estudio</vt:lpstr>
      <vt:lpstr>Distintas técnicas de estudio</vt:lpstr>
      <vt:lpstr>Idiomas extranjeros (Ejemplo)</vt:lpstr>
      <vt:lpstr>Usos</vt:lpstr>
      <vt:lpstr>No olvides… </vt:lpstr>
      <vt:lpstr>fuentes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Técnicas de estudio:</dc:title>
  <dc:creator>Zertuche Garc�a Glenda Yadira</dc:creator>
  <cp:lastModifiedBy>Zertuche Garc�a Glenda Yadira</cp:lastModifiedBy>
  <cp:revision>10</cp:revision>
  <dcterms:created xsi:type="dcterms:W3CDTF">2015-08-18T16:56:55Z</dcterms:created>
  <dcterms:modified xsi:type="dcterms:W3CDTF">2015-08-19T23:39:34Z</dcterms:modified>
</cp:coreProperties>
</file>