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sldIdLst>
    <p:sldId id="268" r:id="rId3"/>
    <p:sldId id="270" r:id="rId4"/>
    <p:sldId id="262" r:id="rId5"/>
    <p:sldId id="263" r:id="rId6"/>
    <p:sldId id="264" r:id="rId7"/>
    <p:sldId id="257" r:id="rId8"/>
    <p:sldId id="258" r:id="rId9"/>
    <p:sldId id="259" r:id="rId10"/>
    <p:sldId id="260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660"/>
  </p:normalViewPr>
  <p:slideViewPr>
    <p:cSldViewPr>
      <p:cViewPr>
        <p:scale>
          <a:sx n="66" d="100"/>
          <a:sy n="66" d="100"/>
        </p:scale>
        <p:origin x="-398" y="91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30B9-7923-43A6-B241-71A30E985E0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16/08/2015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BB98-C6AB-460A-A232-4D1B753245A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30B9-7923-43A6-B241-71A30E985E0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16/08/2015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BB98-C6AB-460A-A232-4D1B753245A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30B9-7923-43A6-B241-71A30E985E0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16/08/2015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BB98-C6AB-460A-A232-4D1B753245A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30B9-7923-43A6-B241-71A30E985E0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16/08/2015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BB98-C6AB-460A-A232-4D1B753245A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30B9-7923-43A6-B241-71A30E985E0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16/08/2015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BB98-C6AB-460A-A232-4D1B753245A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30B9-7923-43A6-B241-71A30E985E0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16/08/2015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BB98-C6AB-460A-A232-4D1B753245A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30B9-7923-43A6-B241-71A30E985E0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16/08/2015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BB98-C6AB-460A-A232-4D1B753245A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30B9-7923-43A6-B241-71A30E985E0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16/08/2015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BB98-C6AB-460A-A232-4D1B753245A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30B9-7923-43A6-B241-71A30E985E0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16/08/2015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BB98-C6AB-460A-A232-4D1B753245A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30B9-7923-43A6-B241-71A30E985E0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16/08/2015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BB98-C6AB-460A-A232-4D1B753245A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30B9-7923-43A6-B241-71A30E985E0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16/08/2015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47BB98-C6AB-460A-A232-4D1B753245A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30B9-7923-43A6-B241-71A30E985E0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16/08/2015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BB98-C6AB-460A-A232-4D1B753245A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30B9-7923-43A6-B241-71A30E985E0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16/08/2015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BB98-C6AB-460A-A232-4D1B753245A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30B9-7923-43A6-B241-71A30E985E0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16/08/2015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BB98-C6AB-460A-A232-4D1B753245A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30B9-7923-43A6-B241-71A30E985E0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16/08/2015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BB98-C6AB-460A-A232-4D1B753245A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30B9-7923-43A6-B241-71A30E985E0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16/08/2015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BB98-C6AB-460A-A232-4D1B753245A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30B9-7923-43A6-B241-71A30E985E0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16/08/2015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BB98-C6AB-460A-A232-4D1B753245A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30B9-7923-43A6-B241-71A30E985E0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16/08/2015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BB98-C6AB-460A-A232-4D1B753245A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30B9-7923-43A6-B241-71A30E985E0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16/08/2015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BB98-C6AB-460A-A232-4D1B753245A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30B9-7923-43A6-B241-71A30E985E0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16/08/2015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BB98-C6AB-460A-A232-4D1B753245A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30B9-7923-43A6-B241-71A30E985E0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16/08/2015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47BB98-C6AB-460A-A232-4D1B753245A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30B9-7923-43A6-B241-71A30E985E0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16/08/2015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BB98-C6AB-460A-A232-4D1B753245A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8E930B9-7923-43A6-B241-71A30E985E0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16/08/2015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D47BB98-C6AB-460A-A232-4D1B753245A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8E930B9-7923-43A6-B241-71A30E985E00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16/08/2015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D47BB98-C6AB-460A-A232-4D1B753245A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19140000">
            <a:off x="889895" y="1965861"/>
            <a:ext cx="5648623" cy="1204306"/>
          </a:xfrm>
        </p:spPr>
        <p:txBody>
          <a:bodyPr/>
          <a:lstStyle/>
          <a:p>
            <a:r>
              <a:rPr lang="es-MX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R.O.L.I.L.E.P.A.</a:t>
            </a:r>
            <a:endParaRPr lang="es-MX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3526716"/>
            <a:ext cx="5564219" cy="386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 rot="19140006">
            <a:off x="2204096" y="3488314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-Agundiz Ramírez Abel</a:t>
            </a:r>
          </a:p>
          <a:p>
            <a:r>
              <a:rPr lang="es-MX" dirty="0" smtClean="0"/>
              <a:t>-Almendarez Medina Brian Steve</a:t>
            </a:r>
          </a:p>
          <a:p>
            <a:r>
              <a:rPr lang="es-MX" dirty="0" smtClean="0"/>
              <a:t>-Arias Martínez Naomi Itzel</a:t>
            </a:r>
          </a:p>
          <a:p>
            <a:r>
              <a:rPr lang="es-MX" dirty="0" smtClean="0"/>
              <a:t>-Campos González Juan Rubén</a:t>
            </a:r>
          </a:p>
          <a:p>
            <a:r>
              <a:rPr lang="es-MX" dirty="0" smtClean="0"/>
              <a:t>-Guerrero Rojas Carlos Uriel</a:t>
            </a:r>
          </a:p>
          <a:p>
            <a:r>
              <a:rPr lang="es-MX" dirty="0" smtClean="0"/>
              <a:t>-Ramírez Vargas Diana Ariantzary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1331640" y="-2"/>
            <a:ext cx="643682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NUCLEO I: PENSAMIENTO CRITICO | LAG |UPSLP </a:t>
            </a:r>
            <a:endParaRPr lang="es-ES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562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3" r="10775" b="8100"/>
          <a:stretch/>
        </p:blipFill>
        <p:spPr bwMode="auto">
          <a:xfrm>
            <a:off x="1835696" y="2260815"/>
            <a:ext cx="2160240" cy="275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3600" b="1" dirty="0" smtClean="0"/>
              <a:t>(P)- PREGUNTA</a:t>
            </a:r>
            <a:endParaRPr lang="es-MX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95736" y="1484784"/>
            <a:ext cx="5050904" cy="4525963"/>
          </a:xfrm>
        </p:spPr>
        <p:txBody>
          <a:bodyPr numCol="1"/>
          <a:lstStyle/>
          <a:p>
            <a:pPr marL="0" indent="0" algn="just">
              <a:buNone/>
            </a:pPr>
            <a:r>
              <a:rPr lang="es-MX" dirty="0" smtClean="0"/>
              <a:t>Repetir preguntas y responder lo que sabemos para comprobar el dominio que hemos adquirido hasta ese momento. </a:t>
            </a:r>
            <a:endParaRPr lang="es-MX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9" b="9155"/>
          <a:stretch/>
        </p:blipFill>
        <p:spPr bwMode="auto">
          <a:xfrm>
            <a:off x="5512988" y="2260816"/>
            <a:ext cx="3190014" cy="275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331640" y="-2"/>
            <a:ext cx="643682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NUCLEO I: PENSAMIENTO CRITICO | LAG |UPSLP </a:t>
            </a:r>
            <a:endParaRPr lang="es-ES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458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723" y="229711"/>
            <a:ext cx="8229600" cy="1143000"/>
          </a:xfrm>
        </p:spPr>
        <p:txBody>
          <a:bodyPr/>
          <a:lstStyle/>
          <a:p>
            <a:pPr algn="ctr"/>
            <a:r>
              <a:rPr lang="es-MX" sz="3600" b="1" dirty="0" smtClean="0"/>
              <a:t>(A)- APRENDE</a:t>
            </a:r>
            <a:endParaRPr lang="es-MX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81382" y="1125223"/>
            <a:ext cx="8095073" cy="2375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b="0" dirty="0" smtClean="0"/>
              <a:t>Repite una y varias veces lo que sabes, hazlo de nuevo algunas horas mas tarde</a:t>
            </a:r>
            <a:r>
              <a:rPr lang="es-MX" sz="2800" dirty="0" smtClean="0"/>
              <a:t>.</a:t>
            </a:r>
            <a:endParaRPr lang="es-MX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4"/>
          <a:stretch/>
        </p:blipFill>
        <p:spPr bwMode="auto">
          <a:xfrm>
            <a:off x="0" y="3122685"/>
            <a:ext cx="2123728" cy="192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041" y="3187074"/>
            <a:ext cx="2169277" cy="186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187073"/>
            <a:ext cx="1959461" cy="186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331640" y="-2"/>
            <a:ext cx="643682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NUCLEO I: PENSAMIENTO CRITICO | LAG |UPSLP </a:t>
            </a:r>
            <a:endParaRPr lang="es-ES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033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678" y="307775"/>
            <a:ext cx="6696744" cy="632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331640" y="-2"/>
            <a:ext cx="643682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NUCLEO I: PENSAMIENTO CRITICO | LAG |UPSLP </a:t>
            </a:r>
            <a:endParaRPr lang="es-ES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97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764704"/>
            <a:ext cx="875765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1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ACTIVIDAD</a:t>
            </a:r>
            <a:endParaRPr lang="es-ES" sz="1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8"/>
          <a:stretch/>
        </p:blipFill>
        <p:spPr bwMode="auto">
          <a:xfrm>
            <a:off x="2686131" y="2924944"/>
            <a:ext cx="3295946" cy="211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331640" y="-2"/>
            <a:ext cx="643682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NUCLEO I: PENSAMIENTO CRITICO | LAG |UPSLP </a:t>
            </a:r>
            <a:endParaRPr lang="es-ES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837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692696"/>
            <a:ext cx="7520940" cy="3579849"/>
          </a:xfrm>
        </p:spPr>
        <p:txBody>
          <a:bodyPr/>
          <a:lstStyle/>
          <a:p>
            <a:pPr algn="just"/>
            <a:r>
              <a:rPr lang="es-MX" sz="2400" b="0" dirty="0"/>
              <a:t>Este </a:t>
            </a:r>
            <a:r>
              <a:rPr lang="es-MX" sz="2400" dirty="0"/>
              <a:t>método de estudio </a:t>
            </a:r>
            <a:r>
              <a:rPr lang="es-MX" sz="2400" b="0" dirty="0"/>
              <a:t>te permite:</a:t>
            </a:r>
          </a:p>
          <a:p>
            <a:pPr algn="just"/>
            <a:r>
              <a:rPr lang="es-MX" sz="2400" b="0" dirty="0"/>
              <a:t>aprender la información necesaria de cada materia.</a:t>
            </a:r>
          </a:p>
          <a:p>
            <a:pPr algn="just"/>
            <a:r>
              <a:rPr lang="es-MX" sz="2400" b="0" dirty="0"/>
              <a:t>combatir la tendencia de olvidar lo aprendido.</a:t>
            </a:r>
          </a:p>
          <a:p>
            <a:pPr algn="just"/>
            <a:r>
              <a:rPr lang="es-MX" sz="2400" b="0" dirty="0"/>
              <a:t>aumentar tu habilidad de concentración en lo que haces.</a:t>
            </a:r>
          </a:p>
          <a:p>
            <a:pPr algn="just"/>
            <a:r>
              <a:rPr lang="es-MX" sz="2400" b="0" dirty="0"/>
              <a:t>saber organizar tu material de trabajo en forma eficiente</a:t>
            </a:r>
            <a:r>
              <a:rPr lang="es-MX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2"/>
          <a:stretch/>
        </p:blipFill>
        <p:spPr bwMode="auto">
          <a:xfrm>
            <a:off x="1187624" y="3038962"/>
            <a:ext cx="2160240" cy="200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7"/>
          <a:stretch/>
        </p:blipFill>
        <p:spPr bwMode="auto">
          <a:xfrm>
            <a:off x="3779912" y="3006903"/>
            <a:ext cx="2630561" cy="204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Señal de prohibido"/>
          <p:cNvSpPr/>
          <p:nvPr/>
        </p:nvSpPr>
        <p:spPr>
          <a:xfrm>
            <a:off x="1367644" y="3259962"/>
            <a:ext cx="1944216" cy="1784069"/>
          </a:xfrm>
          <a:prstGeom prst="noSmoking">
            <a:avLst>
              <a:gd name="adj" fmla="val 339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331640" y="-2"/>
            <a:ext cx="643682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NUCLEO I: PENSAMIENTO CRITICO | LAG |UPSLP </a:t>
            </a:r>
            <a:endParaRPr lang="es-ES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996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3600" b="1" dirty="0">
                <a:latin typeface="Century Gothic" panose="020B0502020202020204" pitchFamily="34" charset="0"/>
              </a:rPr>
              <a:t>(R)  </a:t>
            </a:r>
            <a:r>
              <a:rPr lang="es-MX" sz="3600" b="1" dirty="0" smtClean="0">
                <a:latin typeface="Century Gothic" panose="020B0502020202020204" pitchFamily="34" charset="0"/>
              </a:rPr>
              <a:t>revisión</a:t>
            </a:r>
            <a:endParaRPr lang="es-MX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438790"/>
            <a:ext cx="7520940" cy="3579849"/>
          </a:xfrm>
        </p:spPr>
        <p:txBody>
          <a:bodyPr/>
          <a:lstStyle/>
          <a:p>
            <a:r>
              <a:rPr lang="es-MX" sz="2000" b="0" dirty="0" smtClean="0"/>
              <a:t>-Del </a:t>
            </a:r>
            <a:r>
              <a:rPr lang="es-MX" sz="2000" b="0" dirty="0"/>
              <a:t>propósito que </a:t>
            </a:r>
            <a:r>
              <a:rPr lang="es-MX" sz="2000" b="0" dirty="0" smtClean="0"/>
              <a:t>tienes.</a:t>
            </a:r>
            <a:endParaRPr lang="es-MX" sz="2000" b="0" dirty="0"/>
          </a:p>
          <a:p>
            <a:endParaRPr lang="es-MX" sz="2000" b="0" dirty="0" smtClean="0"/>
          </a:p>
          <a:p>
            <a:r>
              <a:rPr lang="es-MX" sz="2000" b="0" dirty="0" smtClean="0"/>
              <a:t>-Del </a:t>
            </a:r>
            <a:r>
              <a:rPr lang="es-MX" sz="2000" b="0" dirty="0"/>
              <a:t>material que </a:t>
            </a:r>
            <a:r>
              <a:rPr lang="es-MX" sz="2000" b="0" dirty="0" smtClean="0"/>
              <a:t>necesitas.</a:t>
            </a:r>
            <a:endParaRPr lang="es-MX" sz="2000" b="0" dirty="0"/>
          </a:p>
          <a:p>
            <a:endParaRPr lang="es-MX" sz="2000" b="0" dirty="0" smtClean="0"/>
          </a:p>
          <a:p>
            <a:r>
              <a:rPr lang="es-MX" sz="2000" b="0" dirty="0" smtClean="0"/>
              <a:t>-De </a:t>
            </a:r>
            <a:r>
              <a:rPr lang="es-MX" sz="2000" b="0" dirty="0"/>
              <a:t>lo que vas a </a:t>
            </a:r>
            <a:r>
              <a:rPr lang="es-MX" sz="2000" b="0" dirty="0" smtClean="0"/>
              <a:t>estudiar</a:t>
            </a:r>
            <a:r>
              <a:rPr lang="es-MX" dirty="0" smtClean="0"/>
              <a:t>.</a:t>
            </a:r>
            <a:endParaRPr lang="es-MX" sz="2000" b="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9"/>
          <a:stretch/>
        </p:blipFill>
        <p:spPr bwMode="auto">
          <a:xfrm>
            <a:off x="5436096" y="1721168"/>
            <a:ext cx="3533775" cy="331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331640" y="-2"/>
            <a:ext cx="643682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NUCLEO I: PENSAMIENTO CRITICO | LAG |UPSLP </a:t>
            </a:r>
            <a:endParaRPr lang="es-ES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561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3600" b="1" dirty="0">
                <a:latin typeface="Century Gothic" panose="020B0502020202020204" pitchFamily="34" charset="0"/>
              </a:rPr>
              <a:t>(O) </a:t>
            </a:r>
            <a:r>
              <a:rPr lang="es-MX" sz="3600" b="1" dirty="0" smtClean="0">
                <a:latin typeface="Century Gothic" panose="020B0502020202020204" pitchFamily="34" charset="0"/>
              </a:rPr>
              <a:t>organización</a:t>
            </a:r>
            <a:endParaRPr lang="es-MX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196752"/>
            <a:ext cx="7520940" cy="3579849"/>
          </a:xfrm>
        </p:spPr>
        <p:txBody>
          <a:bodyPr/>
          <a:lstStyle/>
          <a:p>
            <a:pPr algn="just"/>
            <a:r>
              <a:rPr lang="es-MX" b="0" dirty="0" smtClean="0"/>
              <a:t>       Basado </a:t>
            </a:r>
            <a:r>
              <a:rPr lang="es-MX" b="0" dirty="0"/>
              <a:t>en el objetivo tienes que priorizar las cosas de lo más importante a lo menos importante y si es mucho lo que tienes que estudiar divide tu lectura en partes pequeñas.</a:t>
            </a:r>
          </a:p>
          <a:p>
            <a:pPr algn="just"/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74872"/>
            <a:ext cx="2222376" cy="296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331640" y="-2"/>
            <a:ext cx="643682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NUCLEO I: PENSAMIENTO CRITICO | LAG |UPSLP </a:t>
            </a:r>
            <a:endParaRPr lang="es-ES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894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3600" b="1" dirty="0">
                <a:latin typeface="Century Gothic" panose="020B0502020202020204" pitchFamily="34" charset="0"/>
              </a:rPr>
              <a:t>(L)  Lectura </a:t>
            </a:r>
            <a:r>
              <a:rPr lang="es-MX" sz="3600" b="1" dirty="0" smtClean="0">
                <a:latin typeface="Century Gothic" panose="020B0502020202020204" pitchFamily="34" charset="0"/>
              </a:rPr>
              <a:t>completa</a:t>
            </a:r>
            <a:endParaRPr lang="es-MX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124744"/>
            <a:ext cx="7520940" cy="3579849"/>
          </a:xfrm>
        </p:spPr>
        <p:txBody>
          <a:bodyPr/>
          <a:lstStyle/>
          <a:p>
            <a:pPr algn="just"/>
            <a:r>
              <a:rPr lang="es-MX" b="0" dirty="0" smtClean="0"/>
              <a:t>Da </a:t>
            </a:r>
            <a:r>
              <a:rPr lang="es-MX" b="0" dirty="0"/>
              <a:t>una lectura rápida a todo el tema para darte una idea de que </a:t>
            </a:r>
            <a:r>
              <a:rPr lang="es-MX" b="0" dirty="0" smtClean="0"/>
              <a:t>trata.</a:t>
            </a:r>
            <a:endParaRPr lang="es-MX" b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76872"/>
            <a:ext cx="2725737" cy="277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331640" y="-2"/>
            <a:ext cx="643682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NUCLEO I: PENSAMIENTO CRITICO | LAG |UPSLP </a:t>
            </a:r>
            <a:endParaRPr lang="es-ES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663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 smtClean="0">
                <a:latin typeface="Century Gothic" pitchFamily="34" charset="0"/>
              </a:rPr>
              <a:t>(I)- INTERÉS PERSONAL</a:t>
            </a:r>
            <a:endParaRPr lang="es-MX" sz="3600" b="1" dirty="0"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2286016"/>
          </a:xfrm>
        </p:spPr>
        <p:txBody>
          <a:bodyPr/>
          <a:lstStyle/>
          <a:p>
            <a:pPr algn="just"/>
            <a:r>
              <a:rPr lang="es-MX" b="0" dirty="0" smtClean="0"/>
              <a:t>       Durante la lectura anterior procura convertir en preguntas las partes mas importantes. Piensa y reflexiona lo que lees. </a:t>
            </a:r>
            <a:endParaRPr lang="es-MX" b="0" dirty="0"/>
          </a:p>
        </p:txBody>
      </p:sp>
      <p:sp>
        <p:nvSpPr>
          <p:cNvPr id="5" name="4 Elipse"/>
          <p:cNvSpPr/>
          <p:nvPr/>
        </p:nvSpPr>
        <p:spPr>
          <a:xfrm>
            <a:off x="3682737" y="2460019"/>
            <a:ext cx="504056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" t="6934" b="10879"/>
          <a:stretch/>
        </p:blipFill>
        <p:spPr>
          <a:xfrm>
            <a:off x="3053593" y="2139193"/>
            <a:ext cx="2585958" cy="2910980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1331640" y="-2"/>
            <a:ext cx="643682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NUCLEO I: PENSAMIENTO CRITICO | LAG |UPSLP </a:t>
            </a:r>
            <a:endParaRPr lang="es-ES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3600" b="1" dirty="0" smtClean="0">
                <a:latin typeface="Century Gothic" pitchFamily="34" charset="0"/>
              </a:rPr>
              <a:t>(L) – LECTURA DETALLADA </a:t>
            </a:r>
            <a:endParaRPr lang="es-MX" sz="3600" b="1" dirty="0"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3840171"/>
          </a:xfrm>
        </p:spPr>
        <p:txBody>
          <a:bodyPr>
            <a:normAutofit/>
          </a:bodyPr>
          <a:lstStyle/>
          <a:p>
            <a:pPr algn="just"/>
            <a:r>
              <a:rPr lang="es-MX" sz="1800" b="0" dirty="0" smtClean="0">
                <a:latin typeface="Century Gothic" pitchFamily="34" charset="0"/>
              </a:rPr>
              <a:t>      Lee detenidamente desde el principio, respondiendo a las preguntas que tú te haces.</a:t>
            </a:r>
          </a:p>
          <a:p>
            <a:pPr algn="just"/>
            <a:endParaRPr lang="es-MX" sz="1800" b="0" dirty="0" smtClean="0">
              <a:latin typeface="Century Gothic" pitchFamily="34" charset="0"/>
            </a:endParaRPr>
          </a:p>
          <a:p>
            <a:pPr algn="just"/>
            <a:r>
              <a:rPr lang="es-MX" sz="1800" b="0" dirty="0" smtClean="0">
                <a:latin typeface="Century Gothic" pitchFamily="34" charset="0"/>
              </a:rPr>
              <a:t>      Este tipo de lectura exige mucho más. Nos lleva a investigar, analizar, corroborar y toar apuntes. Sirve para conocer en particular, de que trata el tema. </a:t>
            </a:r>
            <a:endParaRPr lang="es-MX" sz="1800" b="0" dirty="0">
              <a:latin typeface="Century Gothic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2" b="21184"/>
          <a:stretch/>
        </p:blipFill>
        <p:spPr bwMode="auto">
          <a:xfrm>
            <a:off x="2339751" y="3140968"/>
            <a:ext cx="4196891" cy="190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331640" y="-2"/>
            <a:ext cx="643682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NUCLEO I: PENSAMIENTO CRITICO | LAG |UPSLP </a:t>
            </a:r>
            <a:endParaRPr lang="es-ES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3600" b="1" dirty="0" smtClean="0">
                <a:latin typeface="Century Gothic" pitchFamily="34" charset="0"/>
              </a:rPr>
              <a:t>Pasos:</a:t>
            </a:r>
            <a:endParaRPr lang="es-MX" sz="3600" b="1" dirty="0"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s-MX" sz="1800" b="0" dirty="0" smtClean="0">
                <a:latin typeface="Century Gothic" pitchFamily="34" charset="0"/>
              </a:rPr>
              <a:t>      -Ojear el tema; es decir, hacer una lectura global.</a:t>
            </a:r>
          </a:p>
          <a:p>
            <a:pPr marL="0" indent="0" algn="just">
              <a:buNone/>
            </a:pPr>
            <a:r>
              <a:rPr lang="es-MX" sz="1800" b="0" dirty="0" smtClean="0">
                <a:latin typeface="Century Gothic" pitchFamily="34" charset="0"/>
              </a:rPr>
              <a:t> </a:t>
            </a:r>
          </a:p>
          <a:p>
            <a:pPr algn="just"/>
            <a:r>
              <a:rPr lang="es-MX" sz="1800" b="0" dirty="0" smtClean="0">
                <a:latin typeface="Century Gothic" pitchFamily="34" charset="0"/>
              </a:rPr>
              <a:t>      -Leer el texto dos veces, primero rápido y después lenta y cuidadosamente.</a:t>
            </a:r>
          </a:p>
          <a:p>
            <a:pPr marL="0" indent="0" algn="just">
              <a:buNone/>
            </a:pPr>
            <a:r>
              <a:rPr lang="es-MX" sz="1800" b="0" dirty="0" smtClean="0">
                <a:latin typeface="Century Gothic" pitchFamily="34" charset="0"/>
              </a:rPr>
              <a:t> </a:t>
            </a:r>
          </a:p>
          <a:p>
            <a:pPr algn="just"/>
            <a:r>
              <a:rPr lang="es-MX" sz="1800" b="0" dirty="0" smtClean="0">
                <a:latin typeface="Century Gothic" pitchFamily="34" charset="0"/>
              </a:rPr>
              <a:t>       -Anotar las ideas principales. </a:t>
            </a:r>
            <a:endParaRPr lang="es-MX" sz="1800" b="0" dirty="0"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84723"/>
            <a:ext cx="2448272" cy="24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331640" y="-2"/>
            <a:ext cx="643682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NUCLEO I: PENSAMIENTO CRITICO | LAG |UPSLP </a:t>
            </a:r>
            <a:endParaRPr lang="es-ES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88" y="2078652"/>
            <a:ext cx="2572512" cy="295656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3600" b="1" dirty="0" smtClean="0">
                <a:latin typeface="Century Gothic" pitchFamily="34" charset="0"/>
              </a:rPr>
              <a:t>(E)- EXPRESA</a:t>
            </a:r>
            <a:endParaRPr lang="es-MX" sz="3600" b="1" dirty="0"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3768733"/>
          </a:xfrm>
        </p:spPr>
        <p:txBody>
          <a:bodyPr>
            <a:normAutofit/>
          </a:bodyPr>
          <a:lstStyle/>
          <a:p>
            <a:r>
              <a:rPr lang="es-MX" sz="2000" b="0" dirty="0" smtClean="0">
                <a:latin typeface="Century Gothic" pitchFamily="34" charset="0"/>
              </a:rPr>
              <a:t>- Elabora por escrito las preguntas y actividades que se te solicitan o que te parecen importantes</a:t>
            </a:r>
          </a:p>
          <a:p>
            <a:pPr marL="0" indent="0">
              <a:buNone/>
            </a:pPr>
            <a:r>
              <a:rPr lang="es-MX" sz="2000" b="0" dirty="0" smtClean="0">
                <a:latin typeface="Century Gothic" pitchFamily="34" charset="0"/>
              </a:rPr>
              <a:t> </a:t>
            </a:r>
          </a:p>
          <a:p>
            <a:r>
              <a:rPr lang="es-MX" sz="2000" b="0" dirty="0" smtClean="0">
                <a:latin typeface="Century Gothic" pitchFamily="34" charset="0"/>
              </a:rPr>
              <a:t>- Hacer resúmenes.</a:t>
            </a:r>
          </a:p>
          <a:p>
            <a:pPr marL="0" indent="0">
              <a:buNone/>
            </a:pPr>
            <a:r>
              <a:rPr lang="es-MX" sz="2000" b="0" dirty="0" smtClean="0">
                <a:latin typeface="Century Gothic" pitchFamily="34" charset="0"/>
              </a:rPr>
              <a:t> </a:t>
            </a:r>
          </a:p>
          <a:p>
            <a:r>
              <a:rPr lang="es-MX" sz="2000" b="0" dirty="0" smtClean="0">
                <a:latin typeface="Century Gothic" pitchFamily="34" charset="0"/>
              </a:rPr>
              <a:t>- Decir lo que aprendiste con tus propias palabras</a:t>
            </a:r>
            <a:r>
              <a:rPr lang="es-MX" sz="1200" b="0" dirty="0" smtClean="0">
                <a:latin typeface="Century Gothic" pitchFamily="34" charset="0"/>
              </a:rPr>
              <a:t>.  </a:t>
            </a:r>
            <a:endParaRPr lang="es-MX" sz="1200" b="0" dirty="0">
              <a:latin typeface="Century Gothic" pitchFamily="34" charset="0"/>
            </a:endParaRPr>
          </a:p>
        </p:txBody>
      </p:sp>
      <p:sp>
        <p:nvSpPr>
          <p:cNvPr id="4" name="3 Cinta hacia arriba"/>
          <p:cNvSpPr/>
          <p:nvPr/>
        </p:nvSpPr>
        <p:spPr>
          <a:xfrm rot="21378053">
            <a:off x="8214138" y="2852937"/>
            <a:ext cx="648072" cy="144016"/>
          </a:xfrm>
          <a:prstGeom prst="ribbon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Forma libre"/>
          <p:cNvSpPr/>
          <p:nvPr/>
        </p:nvSpPr>
        <p:spPr>
          <a:xfrm>
            <a:off x="8179266" y="3187817"/>
            <a:ext cx="695066" cy="58722"/>
          </a:xfrm>
          <a:custGeom>
            <a:avLst/>
            <a:gdLst>
              <a:gd name="connsiteX0" fmla="*/ 0 w 695066"/>
              <a:gd name="connsiteY0" fmla="*/ 41944 h 58722"/>
              <a:gd name="connsiteX1" fmla="*/ 125835 w 695066"/>
              <a:gd name="connsiteY1" fmla="*/ 50333 h 58722"/>
              <a:gd name="connsiteX2" fmla="*/ 151002 w 695066"/>
              <a:gd name="connsiteY2" fmla="*/ 58722 h 58722"/>
              <a:gd name="connsiteX3" fmla="*/ 209725 w 695066"/>
              <a:gd name="connsiteY3" fmla="*/ 50333 h 58722"/>
              <a:gd name="connsiteX4" fmla="*/ 302004 w 695066"/>
              <a:gd name="connsiteY4" fmla="*/ 25166 h 58722"/>
              <a:gd name="connsiteX5" fmla="*/ 360727 w 695066"/>
              <a:gd name="connsiteY5" fmla="*/ 0 h 58722"/>
              <a:gd name="connsiteX6" fmla="*/ 444617 w 695066"/>
              <a:gd name="connsiteY6" fmla="*/ 25166 h 58722"/>
              <a:gd name="connsiteX7" fmla="*/ 469784 w 695066"/>
              <a:gd name="connsiteY7" fmla="*/ 33555 h 58722"/>
              <a:gd name="connsiteX8" fmla="*/ 562062 w 695066"/>
              <a:gd name="connsiteY8" fmla="*/ 25166 h 58722"/>
              <a:gd name="connsiteX9" fmla="*/ 604007 w 695066"/>
              <a:gd name="connsiteY9" fmla="*/ 16777 h 58722"/>
              <a:gd name="connsiteX10" fmla="*/ 671119 w 695066"/>
              <a:gd name="connsiteY10" fmla="*/ 33555 h 5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5066" h="58722">
                <a:moveTo>
                  <a:pt x="0" y="41944"/>
                </a:moveTo>
                <a:cubicBezTo>
                  <a:pt x="41945" y="44740"/>
                  <a:pt x="84054" y="45691"/>
                  <a:pt x="125835" y="50333"/>
                </a:cubicBezTo>
                <a:cubicBezTo>
                  <a:pt x="134624" y="51310"/>
                  <a:pt x="142159" y="58722"/>
                  <a:pt x="151002" y="58722"/>
                </a:cubicBezTo>
                <a:cubicBezTo>
                  <a:pt x="170775" y="58722"/>
                  <a:pt x="190336" y="54211"/>
                  <a:pt x="209725" y="50333"/>
                </a:cubicBezTo>
                <a:cubicBezTo>
                  <a:pt x="217749" y="48728"/>
                  <a:pt x="280910" y="34206"/>
                  <a:pt x="302004" y="25166"/>
                </a:cubicBezTo>
                <a:cubicBezTo>
                  <a:pt x="374568" y="-5932"/>
                  <a:pt x="301706" y="19674"/>
                  <a:pt x="360727" y="0"/>
                </a:cubicBezTo>
                <a:cubicBezTo>
                  <a:pt x="411437" y="12678"/>
                  <a:pt x="383350" y="4744"/>
                  <a:pt x="444617" y="25166"/>
                </a:cubicBezTo>
                <a:lnTo>
                  <a:pt x="469784" y="33555"/>
                </a:lnTo>
                <a:cubicBezTo>
                  <a:pt x="500543" y="30759"/>
                  <a:pt x="531414" y="28997"/>
                  <a:pt x="562062" y="25166"/>
                </a:cubicBezTo>
                <a:cubicBezTo>
                  <a:pt x="576210" y="23397"/>
                  <a:pt x="589748" y="16777"/>
                  <a:pt x="604007" y="16777"/>
                </a:cubicBezTo>
                <a:cubicBezTo>
                  <a:pt x="712141" y="16777"/>
                  <a:pt x="709023" y="14603"/>
                  <a:pt x="671119" y="3355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Forma libre"/>
          <p:cNvSpPr/>
          <p:nvPr/>
        </p:nvSpPr>
        <p:spPr>
          <a:xfrm>
            <a:off x="8162488" y="3377427"/>
            <a:ext cx="671119" cy="41471"/>
          </a:xfrm>
          <a:custGeom>
            <a:avLst/>
            <a:gdLst>
              <a:gd name="connsiteX0" fmla="*/ 0 w 671119"/>
              <a:gd name="connsiteY0" fmla="*/ 11725 h 41471"/>
              <a:gd name="connsiteX1" fmla="*/ 276837 w 671119"/>
              <a:gd name="connsiteY1" fmla="*/ 11725 h 41471"/>
              <a:gd name="connsiteX2" fmla="*/ 310393 w 671119"/>
              <a:gd name="connsiteY2" fmla="*/ 20114 h 41471"/>
              <a:gd name="connsiteX3" fmla="*/ 394283 w 671119"/>
              <a:gd name="connsiteY3" fmla="*/ 28503 h 41471"/>
              <a:gd name="connsiteX4" fmla="*/ 545284 w 671119"/>
              <a:gd name="connsiteY4" fmla="*/ 28503 h 41471"/>
              <a:gd name="connsiteX5" fmla="*/ 570451 w 671119"/>
              <a:gd name="connsiteY5" fmla="*/ 20114 h 41471"/>
              <a:gd name="connsiteX6" fmla="*/ 671119 w 671119"/>
              <a:gd name="connsiteY6" fmla="*/ 20114 h 4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1119" h="41471">
                <a:moveTo>
                  <a:pt x="0" y="11725"/>
                </a:moveTo>
                <a:cubicBezTo>
                  <a:pt x="122048" y="-5710"/>
                  <a:pt x="70986" y="-1998"/>
                  <a:pt x="276837" y="11725"/>
                </a:cubicBezTo>
                <a:cubicBezTo>
                  <a:pt x="288341" y="12492"/>
                  <a:pt x="298979" y="18483"/>
                  <a:pt x="310393" y="20114"/>
                </a:cubicBezTo>
                <a:cubicBezTo>
                  <a:pt x="338213" y="24088"/>
                  <a:pt x="366320" y="25707"/>
                  <a:pt x="394283" y="28503"/>
                </a:cubicBezTo>
                <a:cubicBezTo>
                  <a:pt x="456498" y="49241"/>
                  <a:pt x="424093" y="41969"/>
                  <a:pt x="545284" y="28503"/>
                </a:cubicBezTo>
                <a:cubicBezTo>
                  <a:pt x="554073" y="27526"/>
                  <a:pt x="561628" y="20702"/>
                  <a:pt x="570451" y="20114"/>
                </a:cubicBezTo>
                <a:cubicBezTo>
                  <a:pt x="603933" y="17882"/>
                  <a:pt x="637563" y="20114"/>
                  <a:pt x="671119" y="2011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Forma libre"/>
          <p:cNvSpPr/>
          <p:nvPr/>
        </p:nvSpPr>
        <p:spPr>
          <a:xfrm>
            <a:off x="8187656" y="3556932"/>
            <a:ext cx="708796" cy="45719"/>
          </a:xfrm>
          <a:custGeom>
            <a:avLst/>
            <a:gdLst>
              <a:gd name="connsiteX0" fmla="*/ 0 w 790865"/>
              <a:gd name="connsiteY0" fmla="*/ 0 h 58787"/>
              <a:gd name="connsiteX1" fmla="*/ 209725 w 790865"/>
              <a:gd name="connsiteY1" fmla="*/ 8389 h 58787"/>
              <a:gd name="connsiteX2" fmla="*/ 234892 w 790865"/>
              <a:gd name="connsiteY2" fmla="*/ 16778 h 58787"/>
              <a:gd name="connsiteX3" fmla="*/ 302004 w 790865"/>
              <a:gd name="connsiteY3" fmla="*/ 25167 h 58787"/>
              <a:gd name="connsiteX4" fmla="*/ 419450 w 790865"/>
              <a:gd name="connsiteY4" fmla="*/ 16778 h 58787"/>
              <a:gd name="connsiteX5" fmla="*/ 478173 w 790865"/>
              <a:gd name="connsiteY5" fmla="*/ 8389 h 58787"/>
              <a:gd name="connsiteX6" fmla="*/ 587229 w 790865"/>
              <a:gd name="connsiteY6" fmla="*/ 0 h 58787"/>
              <a:gd name="connsiteX7" fmla="*/ 738231 w 790865"/>
              <a:gd name="connsiteY7" fmla="*/ 8389 h 58787"/>
              <a:gd name="connsiteX8" fmla="*/ 788565 w 790865"/>
              <a:gd name="connsiteY8" fmla="*/ 25167 h 58787"/>
              <a:gd name="connsiteX9" fmla="*/ 780176 w 790865"/>
              <a:gd name="connsiteY9" fmla="*/ 50334 h 58787"/>
              <a:gd name="connsiteX10" fmla="*/ 729842 w 790865"/>
              <a:gd name="connsiteY10" fmla="*/ 58723 h 5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0865" h="58787">
                <a:moveTo>
                  <a:pt x="0" y="0"/>
                </a:moveTo>
                <a:cubicBezTo>
                  <a:pt x="69908" y="2796"/>
                  <a:pt x="139939" y="3404"/>
                  <a:pt x="209725" y="8389"/>
                </a:cubicBezTo>
                <a:cubicBezTo>
                  <a:pt x="218545" y="9019"/>
                  <a:pt x="226192" y="15196"/>
                  <a:pt x="234892" y="16778"/>
                </a:cubicBezTo>
                <a:cubicBezTo>
                  <a:pt x="257073" y="20811"/>
                  <a:pt x="279633" y="22371"/>
                  <a:pt x="302004" y="25167"/>
                </a:cubicBezTo>
                <a:cubicBezTo>
                  <a:pt x="341153" y="22371"/>
                  <a:pt x="380378" y="20499"/>
                  <a:pt x="419450" y="16778"/>
                </a:cubicBezTo>
                <a:cubicBezTo>
                  <a:pt x="439134" y="14903"/>
                  <a:pt x="458498" y="10357"/>
                  <a:pt x="478173" y="8389"/>
                </a:cubicBezTo>
                <a:cubicBezTo>
                  <a:pt x="514451" y="4761"/>
                  <a:pt x="550877" y="2796"/>
                  <a:pt x="587229" y="0"/>
                </a:cubicBezTo>
                <a:cubicBezTo>
                  <a:pt x="637563" y="2796"/>
                  <a:pt x="688209" y="2136"/>
                  <a:pt x="738231" y="8389"/>
                </a:cubicBezTo>
                <a:cubicBezTo>
                  <a:pt x="755780" y="10583"/>
                  <a:pt x="776059" y="12661"/>
                  <a:pt x="788565" y="25167"/>
                </a:cubicBezTo>
                <a:cubicBezTo>
                  <a:pt x="794818" y="31420"/>
                  <a:pt x="787081" y="44810"/>
                  <a:pt x="780176" y="50334"/>
                </a:cubicBezTo>
                <a:cubicBezTo>
                  <a:pt x="767994" y="60079"/>
                  <a:pt x="745150" y="58723"/>
                  <a:pt x="729842" y="5872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Forma libre"/>
          <p:cNvSpPr/>
          <p:nvPr/>
        </p:nvSpPr>
        <p:spPr>
          <a:xfrm>
            <a:off x="8179266" y="3749879"/>
            <a:ext cx="645952" cy="33556"/>
          </a:xfrm>
          <a:custGeom>
            <a:avLst/>
            <a:gdLst>
              <a:gd name="connsiteX0" fmla="*/ 0 w 645952"/>
              <a:gd name="connsiteY0" fmla="*/ 16778 h 33556"/>
              <a:gd name="connsiteX1" fmla="*/ 109057 w 645952"/>
              <a:gd name="connsiteY1" fmla="*/ 8389 h 33556"/>
              <a:gd name="connsiteX2" fmla="*/ 335560 w 645952"/>
              <a:gd name="connsiteY2" fmla="*/ 25167 h 33556"/>
              <a:gd name="connsiteX3" fmla="*/ 478173 w 645952"/>
              <a:gd name="connsiteY3" fmla="*/ 16778 h 33556"/>
              <a:gd name="connsiteX4" fmla="*/ 528506 w 645952"/>
              <a:gd name="connsiteY4" fmla="*/ 0 h 33556"/>
              <a:gd name="connsiteX5" fmla="*/ 595618 w 645952"/>
              <a:gd name="connsiteY5" fmla="*/ 8389 h 33556"/>
              <a:gd name="connsiteX6" fmla="*/ 645952 w 645952"/>
              <a:gd name="connsiteY6" fmla="*/ 25167 h 33556"/>
              <a:gd name="connsiteX7" fmla="*/ 612396 w 645952"/>
              <a:gd name="connsiteY7" fmla="*/ 33556 h 3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952" h="33556">
                <a:moveTo>
                  <a:pt x="0" y="16778"/>
                </a:moveTo>
                <a:cubicBezTo>
                  <a:pt x="36352" y="13982"/>
                  <a:pt x="72609" y="7478"/>
                  <a:pt x="109057" y="8389"/>
                </a:cubicBezTo>
                <a:cubicBezTo>
                  <a:pt x="184741" y="10281"/>
                  <a:pt x="335560" y="25167"/>
                  <a:pt x="335560" y="25167"/>
                </a:cubicBezTo>
                <a:cubicBezTo>
                  <a:pt x="383098" y="22371"/>
                  <a:pt x="430953" y="22937"/>
                  <a:pt x="478173" y="16778"/>
                </a:cubicBezTo>
                <a:cubicBezTo>
                  <a:pt x="495710" y="14491"/>
                  <a:pt x="528506" y="0"/>
                  <a:pt x="528506" y="0"/>
                </a:cubicBezTo>
                <a:cubicBezTo>
                  <a:pt x="550877" y="2796"/>
                  <a:pt x="573574" y="3665"/>
                  <a:pt x="595618" y="8389"/>
                </a:cubicBezTo>
                <a:cubicBezTo>
                  <a:pt x="612911" y="12095"/>
                  <a:pt x="645952" y="25167"/>
                  <a:pt x="645952" y="25167"/>
                </a:cubicBezTo>
                <a:lnTo>
                  <a:pt x="612396" y="3355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Forma libre"/>
          <p:cNvSpPr/>
          <p:nvPr/>
        </p:nvSpPr>
        <p:spPr>
          <a:xfrm>
            <a:off x="8154099" y="3909270"/>
            <a:ext cx="654341" cy="50351"/>
          </a:xfrm>
          <a:custGeom>
            <a:avLst/>
            <a:gdLst>
              <a:gd name="connsiteX0" fmla="*/ 0 w 654341"/>
              <a:gd name="connsiteY0" fmla="*/ 33556 h 50351"/>
              <a:gd name="connsiteX1" fmla="*/ 83890 w 654341"/>
              <a:gd name="connsiteY1" fmla="*/ 16778 h 50351"/>
              <a:gd name="connsiteX2" fmla="*/ 151002 w 654341"/>
              <a:gd name="connsiteY2" fmla="*/ 0 h 50351"/>
              <a:gd name="connsiteX3" fmla="*/ 234892 w 654341"/>
              <a:gd name="connsiteY3" fmla="*/ 8389 h 50351"/>
              <a:gd name="connsiteX4" fmla="*/ 260059 w 654341"/>
              <a:gd name="connsiteY4" fmla="*/ 16778 h 50351"/>
              <a:gd name="connsiteX5" fmla="*/ 310393 w 654341"/>
              <a:gd name="connsiteY5" fmla="*/ 25167 h 50351"/>
              <a:gd name="connsiteX6" fmla="*/ 335560 w 654341"/>
              <a:gd name="connsiteY6" fmla="*/ 33556 h 50351"/>
              <a:gd name="connsiteX7" fmla="*/ 402672 w 654341"/>
              <a:gd name="connsiteY7" fmla="*/ 50334 h 50351"/>
              <a:gd name="connsiteX8" fmla="*/ 486562 w 654341"/>
              <a:gd name="connsiteY8" fmla="*/ 41945 h 50351"/>
              <a:gd name="connsiteX9" fmla="*/ 511729 w 654341"/>
              <a:gd name="connsiteY9" fmla="*/ 33556 h 50351"/>
              <a:gd name="connsiteX10" fmla="*/ 578840 w 654341"/>
              <a:gd name="connsiteY10" fmla="*/ 41945 h 50351"/>
              <a:gd name="connsiteX11" fmla="*/ 654341 w 654341"/>
              <a:gd name="connsiteY11" fmla="*/ 50334 h 50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4341" h="50351">
                <a:moveTo>
                  <a:pt x="0" y="33556"/>
                </a:moveTo>
                <a:cubicBezTo>
                  <a:pt x="113313" y="17368"/>
                  <a:pt x="19466" y="34348"/>
                  <a:pt x="83890" y="16778"/>
                </a:cubicBezTo>
                <a:cubicBezTo>
                  <a:pt x="106137" y="10711"/>
                  <a:pt x="151002" y="0"/>
                  <a:pt x="151002" y="0"/>
                </a:cubicBezTo>
                <a:cubicBezTo>
                  <a:pt x="178965" y="2796"/>
                  <a:pt x="207116" y="4116"/>
                  <a:pt x="234892" y="8389"/>
                </a:cubicBezTo>
                <a:cubicBezTo>
                  <a:pt x="243632" y="9734"/>
                  <a:pt x="251427" y="14860"/>
                  <a:pt x="260059" y="16778"/>
                </a:cubicBezTo>
                <a:cubicBezTo>
                  <a:pt x="276663" y="20468"/>
                  <a:pt x="293789" y="21477"/>
                  <a:pt x="310393" y="25167"/>
                </a:cubicBezTo>
                <a:cubicBezTo>
                  <a:pt x="319025" y="27085"/>
                  <a:pt x="326981" y="31411"/>
                  <a:pt x="335560" y="33556"/>
                </a:cubicBezTo>
                <a:lnTo>
                  <a:pt x="402672" y="50334"/>
                </a:lnTo>
                <a:cubicBezTo>
                  <a:pt x="430635" y="47538"/>
                  <a:pt x="458786" y="46218"/>
                  <a:pt x="486562" y="41945"/>
                </a:cubicBezTo>
                <a:cubicBezTo>
                  <a:pt x="495302" y="40600"/>
                  <a:pt x="502886" y="33556"/>
                  <a:pt x="511729" y="33556"/>
                </a:cubicBezTo>
                <a:cubicBezTo>
                  <a:pt x="534273" y="33556"/>
                  <a:pt x="556493" y="38965"/>
                  <a:pt x="578840" y="41945"/>
                </a:cubicBezTo>
                <a:cubicBezTo>
                  <a:pt x="647689" y="51125"/>
                  <a:pt x="616492" y="50334"/>
                  <a:pt x="654341" y="5033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Forma libre"/>
          <p:cNvSpPr/>
          <p:nvPr/>
        </p:nvSpPr>
        <p:spPr>
          <a:xfrm>
            <a:off x="8439325" y="2902591"/>
            <a:ext cx="195263" cy="8389"/>
          </a:xfrm>
          <a:custGeom>
            <a:avLst/>
            <a:gdLst>
              <a:gd name="connsiteX0" fmla="*/ 0 w 195263"/>
              <a:gd name="connsiteY0" fmla="*/ 8389 h 8389"/>
              <a:gd name="connsiteX1" fmla="*/ 167780 w 195263"/>
              <a:gd name="connsiteY1" fmla="*/ 0 h 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5263" h="8389">
                <a:moveTo>
                  <a:pt x="0" y="8389"/>
                </a:moveTo>
                <a:cubicBezTo>
                  <a:pt x="178962" y="-133"/>
                  <a:pt x="234959" y="0"/>
                  <a:pt x="16778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Rectángulo"/>
          <p:cNvSpPr/>
          <p:nvPr/>
        </p:nvSpPr>
        <p:spPr>
          <a:xfrm>
            <a:off x="1331640" y="-27384"/>
            <a:ext cx="643682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NUCLEO I: PENSAMIENTO CRITICO | LAG |UPSLP </a:t>
            </a:r>
            <a:endParaRPr lang="es-ES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477</Words>
  <Application>Microsoft Office PowerPoint</Application>
  <PresentationFormat>Presentación en pantalla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Ángulos</vt:lpstr>
      <vt:lpstr>1_Ángulos</vt:lpstr>
      <vt:lpstr>R.O.L.I.L.E.P.A.</vt:lpstr>
      <vt:lpstr>Presentación de PowerPoint</vt:lpstr>
      <vt:lpstr>(R)  revisión</vt:lpstr>
      <vt:lpstr>(O) organización</vt:lpstr>
      <vt:lpstr>(L)  Lectura completa</vt:lpstr>
      <vt:lpstr>(I)- INTERÉS PERSONAL</vt:lpstr>
      <vt:lpstr>(L) – LECTURA DETALLADA </vt:lpstr>
      <vt:lpstr>Pasos:</vt:lpstr>
      <vt:lpstr>(E)- EXPRESA</vt:lpstr>
      <vt:lpstr>(P)- PREGUNTA</vt:lpstr>
      <vt:lpstr>(A)- APRENDE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(I)- INTERÉS PERSONAL</dc:title>
  <dc:creator>Naomi Arias</dc:creator>
  <cp:lastModifiedBy>Nancy</cp:lastModifiedBy>
  <cp:revision>19</cp:revision>
  <dcterms:created xsi:type="dcterms:W3CDTF">2015-08-15T21:48:09Z</dcterms:created>
  <dcterms:modified xsi:type="dcterms:W3CDTF">2015-08-17T04:02:36Z</dcterms:modified>
</cp:coreProperties>
</file>