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sldIdLst>
    <p:sldId id="298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79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40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74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09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59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43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84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63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19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27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1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69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147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64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rodi.yolasit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grafias.com/trabajos82/ciencia-concepto-conocimiento-vulgar/ciencia-concepto-conocimiento-vulgar.shtml" TargetMode="External"/><Relationship Id="rId2" Type="http://schemas.openxmlformats.org/officeDocument/2006/relationships/hyperlink" Target="https://prezi.com/df7dby_a8fdy/cienc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finicion.de/metodo-cientifico/#ixzz4MV9DNMNC" TargetMode="External"/><Relationship Id="rId5" Type="http://schemas.openxmlformats.org/officeDocument/2006/relationships/hyperlink" Target="https://qualitas.hypotheses.org/1" TargetMode="External"/><Relationship Id="rId4" Type="http://schemas.openxmlformats.org/officeDocument/2006/relationships/hyperlink" Target="https://prezi.com/jqle3lrimdgj/clasificacion-de-las-ciencia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HERRAMIENTAS BÁSICAS PARA LA INVESTIGACIÓN EDUCATIVA</a:t>
            </a:r>
            <a:endParaRPr lang="es-ES" b="1" dirty="0"/>
          </a:p>
          <a:p>
            <a:endParaRPr lang="es-MX" dirty="0"/>
          </a:p>
        </p:txBody>
      </p:sp>
      <p:sp>
        <p:nvSpPr>
          <p:cNvPr id="4" name="object 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9405" marR="5080" indent="-284734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9432B"/>
                </a:solidFill>
              </a:rPr>
              <a:t>CIENCIA,</a:t>
            </a:r>
            <a:r>
              <a:rPr sz="3600" spc="-20" dirty="0">
                <a:solidFill>
                  <a:srgbClr val="A9432B"/>
                </a:solidFill>
              </a:rPr>
              <a:t> </a:t>
            </a:r>
            <a:r>
              <a:rPr sz="3600" spc="-5" dirty="0">
                <a:solidFill>
                  <a:srgbClr val="A9432B"/>
                </a:solidFill>
              </a:rPr>
              <a:t>INVESTIGACIÓN</a:t>
            </a:r>
            <a:r>
              <a:rPr sz="3600" spc="-65" dirty="0">
                <a:solidFill>
                  <a:srgbClr val="A9432B"/>
                </a:solidFill>
              </a:rPr>
              <a:t> </a:t>
            </a:r>
            <a:r>
              <a:rPr sz="3600" dirty="0">
                <a:solidFill>
                  <a:srgbClr val="A9432B"/>
                </a:solidFill>
              </a:rPr>
              <a:t>Y</a:t>
            </a:r>
            <a:r>
              <a:rPr sz="3600" spc="-65" dirty="0">
                <a:solidFill>
                  <a:srgbClr val="A9432B"/>
                </a:solidFill>
              </a:rPr>
              <a:t> </a:t>
            </a:r>
            <a:r>
              <a:rPr sz="3600" spc="-15" dirty="0">
                <a:solidFill>
                  <a:srgbClr val="A9432B"/>
                </a:solidFill>
              </a:rPr>
              <a:t>MÉTODO </a:t>
            </a:r>
            <a:r>
              <a:rPr sz="3600" spc="-985" dirty="0">
                <a:solidFill>
                  <a:srgbClr val="A9432B"/>
                </a:solidFill>
              </a:rPr>
              <a:t> </a:t>
            </a:r>
            <a:r>
              <a:rPr sz="3600" spc="-5" dirty="0">
                <a:solidFill>
                  <a:srgbClr val="A9432B"/>
                </a:solidFill>
              </a:rPr>
              <a:t>CIENTÍFICO</a:t>
            </a:r>
            <a:endParaRPr sz="3600" dirty="0"/>
          </a:p>
        </p:txBody>
      </p:sp>
      <p:sp>
        <p:nvSpPr>
          <p:cNvPr id="5" name="Rectángulo 4"/>
          <p:cNvSpPr/>
          <p:nvPr/>
        </p:nvSpPr>
        <p:spPr>
          <a:xfrm>
            <a:off x="3048000" y="4763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BENEMÉRITA Y CENTENARIA ESCUELA NORMAL DEL ESTADO</a:t>
            </a:r>
          </a:p>
          <a:p>
            <a:pPr algn="ctr"/>
            <a:r>
              <a:rPr lang="es-ES" dirty="0" smtClean="0"/>
              <a:t>LICENCIATURA EN EDUCACIÓN PREESCOLAR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160005"/>
            <a:ext cx="1981200" cy="11286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81" y="139561"/>
            <a:ext cx="1412720" cy="141272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438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Presenta: Mtra. </a:t>
            </a:r>
            <a:r>
              <a:rPr lang="es-ES" dirty="0" err="1" smtClean="0"/>
              <a:t>Arodí</a:t>
            </a:r>
            <a:r>
              <a:rPr lang="es-ES" dirty="0" smtClean="0"/>
              <a:t> Monserrat Díaz Rocha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143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484" y="443560"/>
            <a:ext cx="57785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La </a:t>
            </a:r>
            <a:r>
              <a:rPr sz="3200" b="1" spc="-5" dirty="0">
                <a:latin typeface="Arial"/>
                <a:cs typeface="Arial"/>
              </a:rPr>
              <a:t>ciencia es </a:t>
            </a:r>
            <a:r>
              <a:rPr sz="3200" b="1" dirty="0">
                <a:latin typeface="Arial"/>
                <a:cs typeface="Arial"/>
              </a:rPr>
              <a:t>un </a:t>
            </a:r>
            <a:r>
              <a:rPr sz="3200" b="1" spc="-5" dirty="0">
                <a:latin typeface="Arial"/>
                <a:cs typeface="Arial"/>
              </a:rPr>
              <a:t>conjunto de 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conceptos </a:t>
            </a:r>
            <a:r>
              <a:rPr sz="3200" b="1" dirty="0">
                <a:latin typeface="Arial"/>
                <a:cs typeface="Arial"/>
              </a:rPr>
              <a:t>y </a:t>
            </a:r>
            <a:r>
              <a:rPr sz="3200" b="1" spc="-5" dirty="0">
                <a:latin typeface="Arial"/>
                <a:cs typeface="Arial"/>
              </a:rPr>
              <a:t>propiedades que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convergen</a:t>
            </a:r>
            <a:r>
              <a:rPr sz="3200" b="1" spc="5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en</a:t>
            </a:r>
            <a:r>
              <a:rPr sz="3200" b="1" spc="5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un</a:t>
            </a:r>
            <a:r>
              <a:rPr sz="3200" b="1" spc="5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objeto,</a:t>
            </a:r>
            <a:r>
              <a:rPr sz="3200" b="1" spc="5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484" y="1907286"/>
            <a:ext cx="3500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7370" algn="l"/>
              </a:tabLst>
            </a:pPr>
            <a:r>
              <a:rPr sz="3200" b="1" spc="-5" dirty="0">
                <a:latin typeface="Arial"/>
                <a:cs typeface="Arial"/>
              </a:rPr>
              <a:t>qu</a:t>
            </a:r>
            <a:r>
              <a:rPr sz="3200" b="1" dirty="0">
                <a:latin typeface="Arial"/>
                <a:cs typeface="Arial"/>
              </a:rPr>
              <a:t>e	cont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spc="-2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484" y="2394966"/>
            <a:ext cx="2799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x</a:t>
            </a:r>
            <a:r>
              <a:rPr sz="3200" b="1" dirty="0">
                <a:latin typeface="Arial"/>
                <a:cs typeface="Arial"/>
              </a:rPr>
              <a:t>pli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spc="-2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ci</a:t>
            </a:r>
            <a:r>
              <a:rPr sz="3200" b="1" spc="-10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ne</a:t>
            </a:r>
            <a:r>
              <a:rPr sz="3200" b="1" spc="-15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3592" y="1907286"/>
            <a:ext cx="19665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435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dato</a:t>
            </a:r>
            <a:r>
              <a:rPr sz="3200" b="1" spc="-15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,  prin</a:t>
            </a:r>
            <a:r>
              <a:rPr sz="3200" b="1" spc="-1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ip</a:t>
            </a:r>
            <a:r>
              <a:rPr sz="3200" b="1" spc="-2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484" y="2882595"/>
            <a:ext cx="57785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165985" algn="l"/>
                <a:tab pos="2650490" algn="l"/>
              </a:tabLst>
            </a:pPr>
            <a:r>
              <a:rPr sz="3200" b="1" dirty="0">
                <a:latin typeface="Arial"/>
                <a:cs typeface="Arial"/>
              </a:rPr>
              <a:t>g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ra</a:t>
            </a:r>
            <a:r>
              <a:rPr sz="3200" b="1" spc="-25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es	y	d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mo</a:t>
            </a:r>
            <a:r>
              <a:rPr sz="3200" b="1" spc="-2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tra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ion</a:t>
            </a:r>
            <a:r>
              <a:rPr sz="3200" b="1" spc="-3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s  acerca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de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éste.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5318" y="3967085"/>
            <a:ext cx="1924507" cy="26194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9418" y="924204"/>
            <a:ext cx="3552571" cy="47054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81" y="144907"/>
            <a:ext cx="6386830" cy="4293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3000" spc="-5" dirty="0">
                <a:latin typeface="Arial MT"/>
                <a:cs typeface="Arial MT"/>
              </a:rPr>
              <a:t>Según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Mario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Bunge:</a:t>
            </a:r>
            <a:endParaRPr sz="30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 MT"/>
                <a:cs typeface="Arial MT"/>
              </a:rPr>
              <a:t>“Conjunto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</a:t>
            </a:r>
            <a:r>
              <a:rPr sz="3000" spc="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conocimientos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obtenidos mediante </a:t>
            </a:r>
            <a:r>
              <a:rPr sz="3000" dirty="0">
                <a:latin typeface="Arial MT"/>
                <a:cs typeface="Arial MT"/>
              </a:rPr>
              <a:t>la </a:t>
            </a:r>
            <a:r>
              <a:rPr sz="3000" spc="-5" dirty="0">
                <a:latin typeface="Arial MT"/>
                <a:cs typeface="Arial MT"/>
              </a:rPr>
              <a:t>observación </a:t>
            </a:r>
            <a:r>
              <a:rPr sz="3000" dirty="0">
                <a:latin typeface="Arial MT"/>
                <a:cs typeface="Arial MT"/>
              </a:rPr>
              <a:t>y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razonamiento,</a:t>
            </a:r>
            <a:r>
              <a:rPr sz="3000" dirty="0">
                <a:latin typeface="Arial MT"/>
                <a:cs typeface="Arial MT"/>
              </a:rPr>
              <a:t> y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los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que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deducen principios </a:t>
            </a:r>
            <a:r>
              <a:rPr sz="3000" dirty="0">
                <a:latin typeface="Arial MT"/>
                <a:cs typeface="Arial MT"/>
              </a:rPr>
              <a:t>y leyes </a:t>
            </a:r>
            <a:r>
              <a:rPr sz="3000" spc="-5" dirty="0">
                <a:latin typeface="Arial MT"/>
                <a:cs typeface="Arial MT"/>
              </a:rPr>
              <a:t>generales.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emplea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para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referirse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conocimiento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cualquier</a:t>
            </a:r>
            <a:r>
              <a:rPr sz="3000" dirty="0">
                <a:latin typeface="Arial MT"/>
                <a:cs typeface="Arial MT"/>
              </a:rPr>
              <a:t> campo,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aplicarse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proceso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experimental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verificable”.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6134" y="920369"/>
            <a:ext cx="3053155" cy="24497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1648" y="4290910"/>
            <a:ext cx="5640070" cy="2361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373126"/>
            <a:ext cx="6795134" cy="292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222500" algn="l"/>
                <a:tab pos="6569709" algn="l"/>
              </a:tabLst>
            </a:pPr>
            <a:r>
              <a:rPr sz="3000" b="1" spc="-5" dirty="0">
                <a:latin typeface="Arial"/>
                <a:cs typeface="Arial"/>
              </a:rPr>
              <a:t>La</a:t>
            </a:r>
            <a:r>
              <a:rPr sz="3000" b="1" dirty="0">
                <a:latin typeface="Arial"/>
                <a:cs typeface="Arial"/>
              </a:rPr>
              <a:t> ciencia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tiene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como</a:t>
            </a:r>
            <a:r>
              <a:rPr sz="3000" b="1" dirty="0">
                <a:latin typeface="Arial"/>
                <a:cs typeface="Arial"/>
              </a:rPr>
              <a:t> fundamento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las	obser</a:t>
            </a:r>
            <a:r>
              <a:rPr sz="3000" b="1" spc="-20" dirty="0">
                <a:latin typeface="Arial"/>
                <a:cs typeface="Arial"/>
              </a:rPr>
              <a:t>v</a:t>
            </a:r>
            <a:r>
              <a:rPr sz="3000" b="1" spc="-15" dirty="0">
                <a:latin typeface="Arial"/>
                <a:cs typeface="Arial"/>
              </a:rPr>
              <a:t>a</a:t>
            </a:r>
            <a:r>
              <a:rPr sz="3000" b="1" dirty="0">
                <a:latin typeface="Arial"/>
                <a:cs typeface="Arial"/>
              </a:rPr>
              <a:t>ciones	y  </a:t>
            </a:r>
            <a:r>
              <a:rPr sz="3000" b="1" spc="-5" dirty="0">
                <a:latin typeface="Arial"/>
                <a:cs typeface="Arial"/>
              </a:rPr>
              <a:t>experimentaciones.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Estas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observaciones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se</a:t>
            </a:r>
            <a:r>
              <a:rPr sz="3000" b="1" dirty="0">
                <a:latin typeface="Arial"/>
                <a:cs typeface="Arial"/>
              </a:rPr>
              <a:t> organizan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por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medio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de: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959" y="3802227"/>
            <a:ext cx="5020945" cy="22053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16248"/>
              </a:buClr>
              <a:buSzPct val="70312"/>
              <a:buFont typeface="Wingdings"/>
              <a:buChar char=""/>
              <a:tabLst>
                <a:tab pos="287020" algn="l"/>
              </a:tabLst>
            </a:pPr>
            <a:r>
              <a:rPr sz="3200" b="1" dirty="0">
                <a:latin typeface="Arial"/>
                <a:cs typeface="Arial"/>
              </a:rPr>
              <a:t>Métodos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0312"/>
              <a:buFont typeface="Wingdings"/>
              <a:buChar char=""/>
              <a:tabLst>
                <a:tab pos="287020" algn="l"/>
              </a:tabLst>
            </a:pPr>
            <a:r>
              <a:rPr sz="3200" b="1" dirty="0">
                <a:latin typeface="Arial"/>
                <a:cs typeface="Arial"/>
              </a:rPr>
              <a:t>Modelos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teorías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155700" algn="l"/>
                <a:tab pos="1845945" algn="l"/>
                <a:tab pos="2693035" algn="l"/>
                <a:tab pos="3519804" algn="l"/>
              </a:tabLst>
            </a:pPr>
            <a:r>
              <a:rPr sz="3200" b="1" dirty="0">
                <a:latin typeface="Arial"/>
                <a:cs typeface="Arial"/>
              </a:rPr>
              <a:t>Con	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l	f</a:t>
            </a:r>
            <a:r>
              <a:rPr sz="3200" b="1" spc="-2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n	</a:t>
            </a:r>
            <a:r>
              <a:rPr sz="3200" b="1" spc="-15" dirty="0">
                <a:latin typeface="Arial"/>
                <a:cs typeface="Arial"/>
              </a:rPr>
              <a:t>d</a:t>
            </a:r>
            <a:r>
              <a:rPr sz="3200" b="1" dirty="0">
                <a:latin typeface="Arial"/>
                <a:cs typeface="Arial"/>
              </a:rPr>
              <a:t>e	g</a:t>
            </a:r>
            <a:r>
              <a:rPr sz="3200" b="1" spc="-2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2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rar  </a:t>
            </a:r>
            <a:r>
              <a:rPr sz="3200" b="1" spc="-5" dirty="0">
                <a:latin typeface="Arial"/>
                <a:cs typeface="Arial"/>
              </a:rPr>
              <a:t>conocimientos.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3310" y="5005527"/>
            <a:ext cx="1447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20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15" dirty="0">
                <a:latin typeface="Arial"/>
                <a:cs typeface="Arial"/>
              </a:rPr>
              <a:t>v</a:t>
            </a:r>
            <a:r>
              <a:rPr sz="3200" b="1" dirty="0"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2114" y="1918970"/>
            <a:ext cx="4341749" cy="28886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447800"/>
            <a:ext cx="5909310" cy="223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La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ciencia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puede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dividir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en: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 dirty="0">
              <a:latin typeface="Arial"/>
              <a:cs typeface="Arial"/>
            </a:endParaRPr>
          </a:p>
          <a:p>
            <a:pPr marL="287020" indent="-274320" algn="ctr">
              <a:lnSpc>
                <a:spcPct val="100000"/>
              </a:lnSpc>
              <a:spcBef>
                <a:spcPts val="5"/>
              </a:spcBef>
              <a:buClr>
                <a:srgbClr val="D16248"/>
              </a:buClr>
              <a:buSzPct val="70312"/>
              <a:buFont typeface="Wingdings"/>
              <a:buChar char=""/>
              <a:tabLst>
                <a:tab pos="287020" algn="l"/>
              </a:tabLst>
            </a:pPr>
            <a:r>
              <a:rPr sz="3200" b="1" spc="-5" dirty="0">
                <a:latin typeface="Arial"/>
                <a:cs typeface="Arial"/>
              </a:rPr>
              <a:t>Ciencia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básica</a:t>
            </a:r>
            <a:endParaRPr sz="3200" dirty="0">
              <a:latin typeface="Arial"/>
              <a:cs typeface="Arial"/>
            </a:endParaRPr>
          </a:p>
          <a:p>
            <a:pPr marL="287020" indent="-274320" algn="ctr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0312"/>
              <a:buFont typeface="Wingdings"/>
              <a:buChar char=""/>
              <a:tabLst>
                <a:tab pos="287020" algn="l"/>
              </a:tabLst>
            </a:pPr>
            <a:r>
              <a:rPr sz="3200" b="1" spc="-5" dirty="0">
                <a:latin typeface="Arial"/>
                <a:cs typeface="Arial"/>
              </a:rPr>
              <a:t>Ciencia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aplicada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440366"/>
            <a:ext cx="3153537" cy="31069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533400"/>
            <a:ext cx="3202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Ciencia</a:t>
            </a:r>
            <a:r>
              <a:rPr sz="3600" spc="-4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básica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6823" y="4647943"/>
            <a:ext cx="4100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9955" algn="l"/>
                <a:tab pos="2169160" algn="l"/>
              </a:tabLst>
            </a:pPr>
            <a:r>
              <a:rPr sz="3200" b="1" spc="-5" dirty="0" smtClean="0">
                <a:latin typeface="Arial"/>
                <a:cs typeface="Arial"/>
              </a:rPr>
              <a:t>,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078" y="1801063"/>
            <a:ext cx="6000496" cy="31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  <a:tabLst>
                <a:tab pos="1225550" algn="l"/>
                <a:tab pos="1292225" algn="l"/>
                <a:tab pos="1762125" algn="l"/>
              </a:tabLst>
            </a:pPr>
            <a:r>
              <a:rPr lang="es-ES" sz="2800" b="1" spc="-5" dirty="0" smtClean="0">
                <a:latin typeface="Arial MT"/>
                <a:cs typeface="Arial"/>
              </a:rPr>
              <a:t>Es</a:t>
            </a:r>
            <a:r>
              <a:rPr lang="es-ES" sz="2800" b="1" spc="225" dirty="0" smtClean="0">
                <a:latin typeface="Arial MT"/>
                <a:cs typeface="Arial"/>
              </a:rPr>
              <a:t> </a:t>
            </a:r>
            <a:r>
              <a:rPr lang="es-ES" sz="2800" b="1" spc="-5" dirty="0" smtClean="0">
                <a:latin typeface="Arial MT"/>
                <a:cs typeface="Arial"/>
              </a:rPr>
              <a:t>la</a:t>
            </a:r>
            <a:r>
              <a:rPr lang="es-ES" sz="2800" b="1" spc="225" dirty="0" smtClean="0">
                <a:latin typeface="Arial MT"/>
                <a:cs typeface="Arial"/>
              </a:rPr>
              <a:t> </a:t>
            </a:r>
            <a:r>
              <a:rPr lang="es-ES" sz="2800" b="1" spc="-5" dirty="0" smtClean="0">
                <a:latin typeface="Arial MT"/>
                <a:cs typeface="Arial"/>
              </a:rPr>
              <a:t>ciencia</a:t>
            </a:r>
            <a:r>
              <a:rPr lang="es-ES" sz="2800" b="1" spc="229" dirty="0" smtClean="0">
                <a:latin typeface="Arial MT"/>
                <a:cs typeface="Arial"/>
              </a:rPr>
              <a:t> </a:t>
            </a:r>
            <a:r>
              <a:rPr lang="es-ES" sz="2800" b="1" dirty="0" smtClean="0">
                <a:latin typeface="Arial MT"/>
                <a:cs typeface="Arial"/>
              </a:rPr>
              <a:t>o</a:t>
            </a:r>
            <a:r>
              <a:rPr lang="es-ES" sz="2800" b="1" spc="220" dirty="0" smtClean="0">
                <a:latin typeface="Arial MT"/>
                <a:cs typeface="Arial"/>
              </a:rPr>
              <a:t> </a:t>
            </a:r>
            <a:r>
              <a:rPr lang="es-ES" sz="2800" b="1" spc="-5" dirty="0" smtClean="0">
                <a:latin typeface="Arial MT"/>
                <a:cs typeface="Arial"/>
              </a:rPr>
              <a:t>investigación</a:t>
            </a:r>
            <a:r>
              <a:rPr lang="es-ES" sz="2800" b="1" spc="220" dirty="0" smtClean="0">
                <a:latin typeface="Arial MT"/>
                <a:cs typeface="Arial"/>
              </a:rPr>
              <a:t> </a:t>
            </a:r>
            <a:r>
              <a:rPr lang="es-ES" sz="2800" b="1" spc="-5" dirty="0" smtClean="0">
                <a:latin typeface="Arial MT"/>
                <a:cs typeface="Arial"/>
              </a:rPr>
              <a:t>que</a:t>
            </a:r>
            <a:r>
              <a:rPr lang="es-ES" sz="2800" b="1" spc="229" dirty="0" smtClean="0">
                <a:latin typeface="Arial MT"/>
                <a:cs typeface="Arial"/>
              </a:rPr>
              <a:t> </a:t>
            </a:r>
            <a:r>
              <a:rPr lang="es-ES" sz="2800" b="1" spc="-20" dirty="0" smtClean="0">
                <a:latin typeface="Arial MT"/>
                <a:cs typeface="Arial"/>
              </a:rPr>
              <a:t>se </a:t>
            </a:r>
            <a:r>
              <a:rPr sz="2800" b="1" dirty="0" err="1" smtClean="0">
                <a:latin typeface="Arial MT"/>
                <a:cs typeface="Arial"/>
              </a:rPr>
              <a:t>ll</a:t>
            </a:r>
            <a:r>
              <a:rPr sz="2800" b="1" spc="-15" dirty="0" err="1" smtClean="0">
                <a:latin typeface="Arial MT"/>
                <a:cs typeface="Arial"/>
              </a:rPr>
              <a:t>e</a:t>
            </a:r>
            <a:r>
              <a:rPr sz="2800" b="1" dirty="0" err="1" smtClean="0">
                <a:latin typeface="Arial MT"/>
                <a:cs typeface="Arial"/>
              </a:rPr>
              <a:t>va</a:t>
            </a:r>
            <a:r>
              <a:rPr lang="es-ES" sz="2800" b="1" dirty="0" smtClean="0">
                <a:latin typeface="Arial MT"/>
                <a:cs typeface="Arial"/>
              </a:rPr>
              <a:t> </a:t>
            </a:r>
            <a:r>
              <a:rPr sz="2800" b="1" dirty="0" smtClean="0">
                <a:latin typeface="Arial MT"/>
                <a:cs typeface="Arial"/>
              </a:rPr>
              <a:t>a</a:t>
            </a:r>
            <a:r>
              <a:rPr lang="es-ES" sz="2800" b="1" dirty="0" smtClean="0">
                <a:latin typeface="Arial MT"/>
                <a:cs typeface="Arial"/>
              </a:rPr>
              <a:t> </a:t>
            </a:r>
            <a:r>
              <a:rPr sz="2800" b="1" dirty="0" err="1" smtClean="0">
                <a:latin typeface="Arial MT"/>
                <a:cs typeface="Arial"/>
              </a:rPr>
              <a:t>c</a:t>
            </a:r>
            <a:r>
              <a:rPr sz="2800" b="1" spc="-15" dirty="0" err="1" smtClean="0">
                <a:latin typeface="Arial MT"/>
                <a:cs typeface="Arial"/>
              </a:rPr>
              <a:t>a</a:t>
            </a:r>
            <a:r>
              <a:rPr sz="2800" b="1" dirty="0" err="1" smtClean="0">
                <a:latin typeface="Arial MT"/>
                <a:cs typeface="Arial"/>
              </a:rPr>
              <a:t>bo</a:t>
            </a:r>
            <a:r>
              <a:rPr lang="es-ES" sz="2800" b="1" dirty="0" smtClean="0">
                <a:latin typeface="Arial MT"/>
                <a:cs typeface="Arial"/>
              </a:rPr>
              <a:t> </a:t>
            </a:r>
            <a:r>
              <a:rPr lang="es-MX" sz="2800" b="1" spc="-5" dirty="0" smtClean="0">
                <a:latin typeface="Arial MT"/>
                <a:cs typeface="Arial"/>
              </a:rPr>
              <a:t>sin fines prácticos</a:t>
            </a:r>
            <a:r>
              <a:rPr sz="2800" b="1" dirty="0" smtClean="0">
                <a:latin typeface="Arial MT"/>
                <a:cs typeface="Arial"/>
              </a:rPr>
              <a:t>  </a:t>
            </a:r>
            <a:r>
              <a:rPr sz="2800" dirty="0" err="1" smtClean="0">
                <a:latin typeface="Arial MT"/>
                <a:cs typeface="Arial"/>
              </a:rPr>
              <a:t>tiene</a:t>
            </a:r>
            <a:r>
              <a:rPr lang="es-ES" sz="2800" dirty="0">
                <a:latin typeface="Arial MT"/>
                <a:cs typeface="Arial"/>
              </a:rPr>
              <a:t> </a:t>
            </a:r>
            <a:r>
              <a:rPr sz="2800" spc="-15" dirty="0" smtClean="0">
                <a:latin typeface="Arial MT"/>
                <a:cs typeface="Arial"/>
              </a:rPr>
              <a:t>la</a:t>
            </a:r>
            <a:r>
              <a:rPr lang="es-ES" sz="2800" spc="-15" dirty="0" smtClean="0">
                <a:latin typeface="Arial MT"/>
                <a:cs typeface="Arial"/>
              </a:rPr>
              <a:t> </a:t>
            </a:r>
            <a:r>
              <a:rPr lang="es-MX" sz="2800" spc="-5" dirty="0" smtClean="0">
                <a:latin typeface="Arial MT"/>
                <a:cs typeface="Arial"/>
              </a:rPr>
              <a:t>finalidad	de incrementar el </a:t>
            </a:r>
            <a:r>
              <a:rPr lang="es-ES" sz="2800" spc="-5" dirty="0" smtClean="0">
                <a:latin typeface="Arial MT"/>
              </a:rPr>
              <a:t>conocimiento</a:t>
            </a:r>
            <a:r>
              <a:rPr lang="es-ES" sz="2800" dirty="0" smtClean="0">
                <a:latin typeface="Arial MT"/>
              </a:rPr>
              <a:t> de</a:t>
            </a:r>
            <a:r>
              <a:rPr lang="es-ES" sz="2800" spc="5" dirty="0" smtClean="0">
                <a:latin typeface="Arial MT"/>
              </a:rPr>
              <a:t> </a:t>
            </a:r>
            <a:r>
              <a:rPr lang="es-ES" sz="2800" spc="-5" dirty="0" smtClean="0">
                <a:latin typeface="Arial MT"/>
              </a:rPr>
              <a:t>los</a:t>
            </a:r>
            <a:r>
              <a:rPr lang="es-ES" sz="2800" dirty="0" smtClean="0">
                <a:latin typeface="Arial MT"/>
              </a:rPr>
              <a:t> </a:t>
            </a:r>
            <a:r>
              <a:rPr lang="es-ES" sz="2800" spc="-5" dirty="0" smtClean="0">
                <a:latin typeface="Arial MT"/>
              </a:rPr>
              <a:t>principios  fundamentales de la naturaleza </a:t>
            </a:r>
            <a:r>
              <a:rPr lang="es-ES" sz="2800" dirty="0" smtClean="0">
                <a:latin typeface="Arial MT"/>
              </a:rPr>
              <a:t>o </a:t>
            </a:r>
            <a:r>
              <a:rPr lang="es-ES" sz="2800" spc="-5" dirty="0" smtClean="0">
                <a:latin typeface="Arial MT"/>
              </a:rPr>
              <a:t>de </a:t>
            </a:r>
            <a:r>
              <a:rPr lang="es-ES" sz="2800" dirty="0" smtClean="0">
                <a:latin typeface="Arial MT"/>
              </a:rPr>
              <a:t> </a:t>
            </a:r>
            <a:r>
              <a:rPr lang="es-ES" sz="2800" spc="-5" dirty="0" smtClean="0">
                <a:latin typeface="Arial MT"/>
              </a:rPr>
              <a:t>la</a:t>
            </a:r>
            <a:r>
              <a:rPr lang="es-ES" sz="2800" spc="-15" dirty="0" smtClean="0">
                <a:latin typeface="Arial MT"/>
              </a:rPr>
              <a:t> </a:t>
            </a:r>
            <a:r>
              <a:rPr lang="es-ES" sz="2800" spc="-5" dirty="0" smtClean="0">
                <a:latin typeface="Arial MT"/>
              </a:rPr>
              <a:t>realidad</a:t>
            </a:r>
            <a:r>
              <a:rPr lang="es-ES" sz="2800" spc="-15" dirty="0" smtClean="0">
                <a:latin typeface="Arial MT"/>
              </a:rPr>
              <a:t> </a:t>
            </a:r>
            <a:r>
              <a:rPr lang="es-ES" sz="2800" spc="-5" dirty="0" smtClean="0">
                <a:latin typeface="Arial MT"/>
              </a:rPr>
              <a:t>por</a:t>
            </a:r>
            <a:r>
              <a:rPr lang="es-ES" sz="2800" spc="-15" dirty="0" smtClean="0">
                <a:latin typeface="Arial MT"/>
              </a:rPr>
              <a:t> </a:t>
            </a:r>
            <a:r>
              <a:rPr lang="es-ES" sz="2800" spc="-5" dirty="0" smtClean="0">
                <a:latin typeface="Arial MT"/>
              </a:rPr>
              <a:t>sí</a:t>
            </a:r>
            <a:r>
              <a:rPr lang="es-ES" sz="2800" spc="-10" dirty="0" smtClean="0">
                <a:latin typeface="Arial MT"/>
              </a:rPr>
              <a:t> </a:t>
            </a:r>
            <a:r>
              <a:rPr lang="es-ES" sz="2800" spc="-5" dirty="0" smtClean="0">
                <a:latin typeface="Arial MT"/>
              </a:rPr>
              <a:t>misma</a:t>
            </a:r>
            <a:endParaRPr lang="es-MX" sz="2800" dirty="0" smtClean="0">
              <a:latin typeface="Arial MT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25550" algn="l"/>
                <a:tab pos="1292225" algn="l"/>
                <a:tab pos="1762125" algn="l"/>
              </a:tabLst>
            </a:pPr>
            <a:endParaRPr sz="32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1427655"/>
            <a:ext cx="3581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990600"/>
            <a:ext cx="3759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solidFill>
                  <a:srgbClr val="C00000"/>
                </a:solidFill>
              </a:rPr>
              <a:t>Ciencia</a:t>
            </a:r>
            <a:r>
              <a:rPr sz="3600" spc="-40" dirty="0">
                <a:solidFill>
                  <a:srgbClr val="C00000"/>
                </a:solidFill>
              </a:rPr>
              <a:t> </a:t>
            </a:r>
            <a:r>
              <a:rPr sz="3600" spc="-5" dirty="0" err="1" smtClean="0">
                <a:solidFill>
                  <a:srgbClr val="C00000"/>
                </a:solidFill>
              </a:rPr>
              <a:t>aplicada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2438400"/>
            <a:ext cx="6259195" cy="194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Es </a:t>
            </a:r>
            <a:r>
              <a:rPr sz="3000" b="1" spc="-10" dirty="0">
                <a:latin typeface="Arial"/>
                <a:cs typeface="Arial"/>
              </a:rPr>
              <a:t>la </a:t>
            </a:r>
            <a:r>
              <a:rPr sz="3000" b="1" dirty="0">
                <a:latin typeface="Arial"/>
                <a:cs typeface="Arial"/>
              </a:rPr>
              <a:t>aplicación </a:t>
            </a:r>
            <a:r>
              <a:rPr sz="3000" b="1" spc="-5" dirty="0">
                <a:latin typeface="Arial"/>
                <a:cs typeface="Arial"/>
              </a:rPr>
              <a:t>del </a:t>
            </a:r>
            <a:r>
              <a:rPr sz="3000" b="1" dirty="0">
                <a:latin typeface="Arial"/>
                <a:cs typeface="Arial"/>
              </a:rPr>
              <a:t>conocimiento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de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una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varias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áreas </a:t>
            </a:r>
            <a:r>
              <a:rPr sz="3000" b="1" spc="-5" dirty="0">
                <a:latin typeface="Arial"/>
                <a:cs typeface="Arial"/>
              </a:rPr>
              <a:t> especializadas de </a:t>
            </a:r>
            <a:r>
              <a:rPr sz="3000" b="1" spc="-10" dirty="0">
                <a:latin typeface="Arial"/>
                <a:cs typeface="Arial"/>
              </a:rPr>
              <a:t>la </a:t>
            </a:r>
            <a:r>
              <a:rPr sz="3000" b="1" dirty="0">
                <a:latin typeface="Arial"/>
                <a:cs typeface="Arial"/>
              </a:rPr>
              <a:t>ciencia </a:t>
            </a:r>
            <a:r>
              <a:rPr sz="3000" b="1" spc="-5" dirty="0">
                <a:latin typeface="Arial"/>
                <a:cs typeface="Arial"/>
              </a:rPr>
              <a:t>para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resolver</a:t>
            </a:r>
            <a:r>
              <a:rPr sz="3000" b="1" spc="63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problemas</a:t>
            </a:r>
            <a:r>
              <a:rPr sz="3000" b="1" spc="6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prácticos</a:t>
            </a:r>
            <a:r>
              <a:rPr sz="3600" spc="-5" dirty="0">
                <a:latin typeface="Arial MT"/>
                <a:cs typeface="Arial MT"/>
              </a:rPr>
              <a:t>.</a:t>
            </a:r>
            <a:endParaRPr sz="36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1905000"/>
            <a:ext cx="4192904" cy="26252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53" y="3787317"/>
            <a:ext cx="4273931" cy="2664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342" y="289382"/>
            <a:ext cx="333121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C00000"/>
                </a:solidFill>
              </a:rPr>
              <a:t>INVESTIGACIÓN</a:t>
            </a:r>
            <a:endParaRPr sz="3300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342" y="1347342"/>
            <a:ext cx="2868295" cy="1433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65"/>
              </a:lnSpc>
              <a:spcBef>
                <a:spcPts val="100"/>
              </a:spcBef>
              <a:tabLst>
                <a:tab pos="1484630" algn="l"/>
              </a:tabLst>
            </a:pPr>
            <a:r>
              <a:rPr sz="3300" spc="-5" dirty="0">
                <a:latin typeface="Arial MT"/>
                <a:cs typeface="Arial MT"/>
              </a:rPr>
              <a:t>Es	un</a:t>
            </a:r>
            <a:endParaRPr sz="3300" dirty="0">
              <a:latin typeface="Arial MT"/>
              <a:cs typeface="Arial MT"/>
            </a:endParaRPr>
          </a:p>
          <a:p>
            <a:pPr marL="12700" marR="5080">
              <a:lnSpc>
                <a:spcPts val="3560"/>
              </a:lnSpc>
              <a:spcBef>
                <a:spcPts val="254"/>
              </a:spcBef>
            </a:pPr>
            <a:r>
              <a:rPr sz="3300" spc="-5" dirty="0">
                <a:latin typeface="Arial MT"/>
                <a:cs typeface="Arial MT"/>
              </a:rPr>
              <a:t>des</a:t>
            </a:r>
            <a:r>
              <a:rPr sz="3300" dirty="0">
                <a:latin typeface="Arial MT"/>
                <a:cs typeface="Arial MT"/>
              </a:rPr>
              <a:t>c</a:t>
            </a:r>
            <a:r>
              <a:rPr sz="3300" spc="-5" dirty="0">
                <a:latin typeface="Arial MT"/>
                <a:cs typeface="Arial MT"/>
              </a:rPr>
              <a:t>ubrimiento  </a:t>
            </a:r>
            <a:r>
              <a:rPr sz="3300" dirty="0">
                <a:latin typeface="Arial MT"/>
                <a:cs typeface="Arial MT"/>
              </a:rPr>
              <a:t>conocimiento.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3729" y="1347342"/>
            <a:ext cx="2967355" cy="9817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38810" marR="5080" indent="-626745">
              <a:lnSpc>
                <a:spcPts val="3570"/>
              </a:lnSpc>
              <a:spcBef>
                <a:spcPts val="540"/>
              </a:spcBef>
              <a:tabLst>
                <a:tab pos="1810385" algn="l"/>
                <a:tab pos="2487295" algn="l"/>
              </a:tabLst>
            </a:pPr>
            <a:r>
              <a:rPr sz="3300" spc="-5" dirty="0">
                <a:latin typeface="Arial MT"/>
                <a:cs typeface="Arial MT"/>
              </a:rPr>
              <a:t>pro</a:t>
            </a:r>
            <a:r>
              <a:rPr sz="3300" dirty="0">
                <a:latin typeface="Arial MT"/>
                <a:cs typeface="Arial MT"/>
              </a:rPr>
              <a:t>c</a:t>
            </a:r>
            <a:r>
              <a:rPr sz="3300" spc="-5" dirty="0">
                <a:latin typeface="Arial MT"/>
                <a:cs typeface="Arial MT"/>
              </a:rPr>
              <a:t>eso</a:t>
            </a:r>
            <a:r>
              <a:rPr sz="3300" dirty="0">
                <a:latin typeface="Arial MT"/>
                <a:cs typeface="Arial MT"/>
              </a:rPr>
              <a:t>		</a:t>
            </a:r>
            <a:r>
              <a:rPr sz="3300" spc="-5" dirty="0">
                <a:latin typeface="Arial MT"/>
                <a:cs typeface="Arial MT"/>
              </a:rPr>
              <a:t>de  de</a:t>
            </a:r>
            <a:r>
              <a:rPr sz="3300" dirty="0">
                <a:latin typeface="Arial MT"/>
                <a:cs typeface="Arial MT"/>
              </a:rPr>
              <a:t>	</a:t>
            </a:r>
            <a:r>
              <a:rPr sz="3300" spc="-5" dirty="0">
                <a:latin typeface="Arial MT"/>
                <a:cs typeface="Arial MT"/>
              </a:rPr>
              <a:t>nuevo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342" y="3310890"/>
            <a:ext cx="5894705" cy="18865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95"/>
              </a:spcBef>
            </a:pPr>
            <a:r>
              <a:rPr sz="3300" dirty="0">
                <a:latin typeface="Arial MT"/>
                <a:cs typeface="Arial MT"/>
              </a:rPr>
              <a:t>Está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determinada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por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la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averiguación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de</a:t>
            </a:r>
            <a:r>
              <a:rPr sz="3300" dirty="0">
                <a:latin typeface="Arial MT"/>
                <a:cs typeface="Arial MT"/>
              </a:rPr>
              <a:t> datos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o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5" dirty="0">
                <a:latin typeface="Arial MT"/>
                <a:cs typeface="Arial MT"/>
              </a:rPr>
              <a:t>la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búsqueda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de</a:t>
            </a:r>
            <a:r>
              <a:rPr sz="3300" dirty="0">
                <a:latin typeface="Arial MT"/>
                <a:cs typeface="Arial MT"/>
              </a:rPr>
              <a:t> soluciones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para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problemas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concretos</a:t>
            </a:r>
            <a:r>
              <a:rPr sz="3300" b="1" dirty="0">
                <a:latin typeface="Arial"/>
                <a:cs typeface="Arial"/>
              </a:rPr>
              <a:t>.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9953" y="795019"/>
            <a:ext cx="4312920" cy="23577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6542" y="719150"/>
            <a:ext cx="32467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925" algn="l"/>
              </a:tabLst>
            </a:pP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La	investigac</a:t>
            </a:r>
            <a:r>
              <a:rPr sz="3000" b="1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000" b="1" spc="10" dirty="0">
                <a:solidFill>
                  <a:srgbClr val="C00000"/>
                </a:solidFill>
                <a:latin typeface="Arial"/>
                <a:cs typeface="Arial"/>
              </a:rPr>
              <a:t>ó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sz="3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8485" y="719150"/>
            <a:ext cx="23558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8014" algn="l"/>
              </a:tabLst>
            </a:pPr>
            <a:r>
              <a:rPr sz="3000" b="1" dirty="0">
                <a:latin typeface="Arial"/>
                <a:cs typeface="Arial"/>
              </a:rPr>
              <a:t>consis</a:t>
            </a:r>
            <a:r>
              <a:rPr sz="3000" b="1" spc="-15" dirty="0">
                <a:latin typeface="Arial"/>
                <a:cs typeface="Arial"/>
              </a:rPr>
              <a:t>t</a:t>
            </a:r>
            <a:r>
              <a:rPr sz="3000" b="1" dirty="0">
                <a:latin typeface="Arial"/>
                <a:cs typeface="Arial"/>
              </a:rPr>
              <a:t>e	</a:t>
            </a:r>
            <a:r>
              <a:rPr sz="3000" b="1" spc="-5" dirty="0">
                <a:latin typeface="Arial"/>
                <a:cs typeface="Arial"/>
              </a:rPr>
              <a:t>en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542" y="1176654"/>
            <a:ext cx="1970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0345" algn="l"/>
              </a:tabLst>
            </a:pPr>
            <a:r>
              <a:rPr sz="3000" b="1" spc="-5" dirty="0">
                <a:latin typeface="Arial"/>
                <a:cs typeface="Arial"/>
              </a:rPr>
              <a:t>seguir	un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542" y="1633854"/>
            <a:ext cx="2224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0000"/>
                </a:solidFill>
                <a:latin typeface="Arial"/>
                <a:cs typeface="Arial"/>
              </a:rPr>
              <a:t>sis</a:t>
            </a:r>
            <a:r>
              <a:rPr sz="3000" b="1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000" b="1" spc="-5" dirty="0">
                <a:solidFill>
                  <a:srgbClr val="C00000"/>
                </a:solidFill>
                <a:latin typeface="Arial"/>
                <a:cs typeface="Arial"/>
              </a:rPr>
              <a:t>emá</a:t>
            </a:r>
            <a:r>
              <a:rPr sz="3000" b="1" spc="-2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000" b="1" spc="-5" dirty="0">
                <a:solidFill>
                  <a:srgbClr val="C00000"/>
                </a:solidFill>
                <a:latin typeface="Arial"/>
                <a:cs typeface="Arial"/>
              </a:rPr>
              <a:t>ico</a:t>
            </a:r>
            <a:r>
              <a:rPr sz="3000" b="1" spc="-5" dirty="0">
                <a:latin typeface="Arial"/>
                <a:cs typeface="Arial"/>
              </a:rPr>
              <a:t>,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6801" y="1176654"/>
            <a:ext cx="15436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pr</a:t>
            </a:r>
            <a:r>
              <a:rPr sz="3000" b="1" spc="5" dirty="0">
                <a:latin typeface="Arial"/>
                <a:cs typeface="Arial"/>
              </a:rPr>
              <a:t>o</a:t>
            </a:r>
            <a:r>
              <a:rPr sz="3000" b="1" spc="-5" dirty="0">
                <a:latin typeface="Arial"/>
                <a:cs typeface="Arial"/>
              </a:rPr>
              <a:t>ceso</a:t>
            </a:r>
            <a:endParaRPr sz="3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parte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4934" y="1176654"/>
            <a:ext cx="18218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0"/>
              </a:spcBef>
              <a:tabLst>
                <a:tab pos="1024255" algn="l"/>
                <a:tab pos="1489075" algn="l"/>
              </a:tabLst>
            </a:pPr>
            <a:r>
              <a:rPr sz="3000" b="1" spc="-5" dirty="0">
                <a:latin typeface="Arial"/>
                <a:cs typeface="Arial"/>
              </a:rPr>
              <a:t>que	será  de		</a:t>
            </a:r>
            <a:r>
              <a:rPr sz="3000" b="1" spc="-15" dirty="0">
                <a:latin typeface="Arial"/>
                <a:cs typeface="Arial"/>
              </a:rPr>
              <a:t>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542" y="2091004"/>
            <a:ext cx="59182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53310" algn="l"/>
                <a:tab pos="2960370" algn="l"/>
                <a:tab pos="5226685" algn="l"/>
              </a:tabLst>
            </a:pPr>
            <a:r>
              <a:rPr sz="3000" b="1" dirty="0">
                <a:latin typeface="Arial"/>
                <a:cs typeface="Arial"/>
              </a:rPr>
              <a:t>for</a:t>
            </a:r>
            <a:r>
              <a:rPr sz="3000" b="1" spc="-15" dirty="0">
                <a:latin typeface="Arial"/>
                <a:cs typeface="Arial"/>
              </a:rPr>
              <a:t>m</a:t>
            </a:r>
            <a:r>
              <a:rPr sz="3000" b="1" dirty="0">
                <a:latin typeface="Arial"/>
                <a:cs typeface="Arial"/>
              </a:rPr>
              <a:t>ulación	de	proble</a:t>
            </a:r>
            <a:r>
              <a:rPr sz="3000" b="1" spc="-15" dirty="0">
                <a:latin typeface="Arial"/>
                <a:cs typeface="Arial"/>
              </a:rPr>
              <a:t>m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4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	una  </a:t>
            </a:r>
            <a:r>
              <a:rPr sz="3000" b="1" spc="-5" dirty="0">
                <a:latin typeface="Arial"/>
                <a:cs typeface="Arial"/>
              </a:rPr>
              <a:t>situación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20" dirty="0">
                <a:latin typeface="Arial"/>
                <a:cs typeface="Arial"/>
              </a:rPr>
              <a:t>resolver.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4335" y="3054965"/>
            <a:ext cx="4800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072" y="240284"/>
            <a:ext cx="58616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La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investigación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científica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se </a:t>
            </a:r>
            <a:r>
              <a:rPr sz="3000" b="1" dirty="0">
                <a:latin typeface="Arial"/>
                <a:cs typeface="Arial"/>
              </a:rPr>
              <a:t> puede definir </a:t>
            </a:r>
            <a:r>
              <a:rPr sz="3000" b="1" spc="-5" dirty="0">
                <a:latin typeface="Arial"/>
                <a:cs typeface="Arial"/>
              </a:rPr>
              <a:t>como </a:t>
            </a:r>
            <a:r>
              <a:rPr sz="3000" b="1" dirty="0">
                <a:latin typeface="Arial"/>
                <a:cs typeface="Arial"/>
              </a:rPr>
              <a:t>“una </a:t>
            </a:r>
            <a:r>
              <a:rPr sz="3000" b="1" spc="-5" dirty="0">
                <a:latin typeface="Arial"/>
                <a:cs typeface="Arial"/>
              </a:rPr>
              <a:t>serie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de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etapas</a:t>
            </a:r>
            <a:r>
              <a:rPr sz="3000" b="1" spc="7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</a:t>
            </a:r>
            <a:r>
              <a:rPr sz="3000" b="1" spc="8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través</a:t>
            </a:r>
            <a:r>
              <a:rPr sz="3000" b="1" spc="6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de</a:t>
            </a:r>
            <a:r>
              <a:rPr sz="3000" b="1" spc="8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las</a:t>
            </a:r>
            <a:r>
              <a:rPr sz="3000" b="1" spc="7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cuales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072" y="1612138"/>
            <a:ext cx="58597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40435" algn="l"/>
                <a:tab pos="2196465" algn="l"/>
                <a:tab pos="2546985" algn="l"/>
                <a:tab pos="3368675" algn="l"/>
              </a:tabLst>
            </a:pPr>
            <a:r>
              <a:rPr sz="3000" b="1" spc="-5" dirty="0">
                <a:latin typeface="Arial"/>
                <a:cs typeface="Arial"/>
              </a:rPr>
              <a:t>se	busca		el	con</a:t>
            </a:r>
            <a:r>
              <a:rPr sz="3000" b="1" spc="15" dirty="0">
                <a:latin typeface="Arial"/>
                <a:cs typeface="Arial"/>
              </a:rPr>
              <a:t>o</a:t>
            </a:r>
            <a:r>
              <a:rPr sz="3000" b="1" spc="-5" dirty="0">
                <a:latin typeface="Arial"/>
                <a:cs typeface="Arial"/>
              </a:rPr>
              <a:t>ci</a:t>
            </a:r>
            <a:r>
              <a:rPr sz="3000" b="1" spc="-15" dirty="0">
                <a:latin typeface="Arial"/>
                <a:cs typeface="Arial"/>
              </a:rPr>
              <a:t>m</a:t>
            </a:r>
            <a:r>
              <a:rPr sz="3000" b="1" spc="-5" dirty="0">
                <a:latin typeface="Arial"/>
                <a:cs typeface="Arial"/>
              </a:rPr>
              <a:t>iento  mediante	</a:t>
            </a:r>
            <a:r>
              <a:rPr sz="3000" b="1" spc="-15" dirty="0">
                <a:latin typeface="Arial"/>
                <a:cs typeface="Arial"/>
              </a:rPr>
              <a:t>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2273" y="2069338"/>
            <a:ext cx="2847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8870" algn="l"/>
              </a:tabLst>
            </a:pPr>
            <a:r>
              <a:rPr sz="3000" b="1" spc="-5" dirty="0">
                <a:latin typeface="Arial"/>
                <a:cs typeface="Arial"/>
              </a:rPr>
              <a:t>apl</a:t>
            </a:r>
            <a:r>
              <a:rPr sz="3000" b="1" spc="-15" dirty="0">
                <a:latin typeface="Arial"/>
                <a:cs typeface="Arial"/>
              </a:rPr>
              <a:t>i</a:t>
            </a:r>
            <a:r>
              <a:rPr sz="3000" b="1" spc="-5" dirty="0">
                <a:latin typeface="Arial"/>
                <a:cs typeface="Arial"/>
              </a:rPr>
              <a:t>caci</a:t>
            </a:r>
            <a:r>
              <a:rPr sz="3000" b="1" dirty="0">
                <a:latin typeface="Arial"/>
                <a:cs typeface="Arial"/>
              </a:rPr>
              <a:t>ó</a:t>
            </a:r>
            <a:r>
              <a:rPr sz="3000" b="1" spc="-5" dirty="0">
                <a:latin typeface="Arial"/>
                <a:cs typeface="Arial"/>
              </a:rPr>
              <a:t>n	de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072" y="2526614"/>
            <a:ext cx="58597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18285" algn="l"/>
                <a:tab pos="3363595" algn="l"/>
                <a:tab pos="3833495" algn="l"/>
              </a:tabLst>
            </a:pPr>
            <a:r>
              <a:rPr sz="3000" b="1" dirty="0">
                <a:latin typeface="Arial"/>
                <a:cs typeface="Arial"/>
              </a:rPr>
              <a:t>ci</a:t>
            </a:r>
            <a:r>
              <a:rPr sz="3000" b="1" spc="-10" dirty="0">
                <a:latin typeface="Arial"/>
                <a:cs typeface="Arial"/>
              </a:rPr>
              <a:t>e</a:t>
            </a:r>
            <a:r>
              <a:rPr sz="3000" b="1" dirty="0">
                <a:latin typeface="Arial"/>
                <a:cs typeface="Arial"/>
              </a:rPr>
              <a:t>rtos	mé</a:t>
            </a:r>
            <a:r>
              <a:rPr sz="3000" b="1" spc="-10" dirty="0">
                <a:latin typeface="Arial"/>
                <a:cs typeface="Arial"/>
              </a:rPr>
              <a:t>t</a:t>
            </a:r>
            <a:r>
              <a:rPr sz="3000" b="1" dirty="0">
                <a:latin typeface="Arial"/>
                <a:cs typeface="Arial"/>
              </a:rPr>
              <a:t>odos	y	principios”  </a:t>
            </a:r>
            <a:r>
              <a:rPr sz="3000" b="1" spc="-5" dirty="0">
                <a:latin typeface="Arial"/>
                <a:cs typeface="Arial"/>
              </a:rPr>
              <a:t>(Garza y</a:t>
            </a:r>
            <a:r>
              <a:rPr sz="3000" b="1" spc="-114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Alfredo)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100" y="1326514"/>
            <a:ext cx="4695952" cy="37477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800" y="533400"/>
            <a:ext cx="6139180" cy="277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3000" b="1" dirty="0">
                <a:latin typeface="Arial"/>
                <a:cs typeface="Arial"/>
              </a:rPr>
              <a:t>La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objetividad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spc="-5" dirty="0">
                <a:latin typeface="Arial MT"/>
                <a:cs typeface="Arial MT"/>
              </a:rPr>
              <a:t>es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una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condición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esencial durante </a:t>
            </a:r>
            <a:r>
              <a:rPr sz="3000" dirty="0">
                <a:latin typeface="Arial MT"/>
                <a:cs typeface="Arial MT"/>
              </a:rPr>
              <a:t>este </a:t>
            </a:r>
            <a:r>
              <a:rPr sz="3000" spc="-5" dirty="0">
                <a:latin typeface="Arial MT"/>
                <a:cs typeface="Arial MT"/>
              </a:rPr>
              <a:t>proceso, pues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la </a:t>
            </a:r>
            <a:r>
              <a:rPr sz="3000" spc="-5" dirty="0">
                <a:latin typeface="Arial MT"/>
                <a:cs typeface="Arial MT"/>
              </a:rPr>
              <a:t>búsqueda </a:t>
            </a:r>
            <a:r>
              <a:rPr sz="3000" spc="-10" dirty="0">
                <a:latin typeface="Arial MT"/>
                <a:cs typeface="Arial MT"/>
              </a:rPr>
              <a:t>no </a:t>
            </a:r>
            <a:r>
              <a:rPr sz="3000" spc="-5" dirty="0">
                <a:latin typeface="Arial MT"/>
                <a:cs typeface="Arial MT"/>
              </a:rPr>
              <a:t>debe ser subjetiva,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debe basarse en hechos verídicos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para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evitar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cualquier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tipo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interpretación</a:t>
            </a:r>
            <a:r>
              <a:rPr sz="3000" spc="76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personal</a:t>
            </a:r>
            <a:r>
              <a:rPr sz="3000" spc="78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</a:t>
            </a:r>
            <a:r>
              <a:rPr sz="3000" spc="77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prejuicio.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3962400"/>
            <a:ext cx="3814953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486054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 smtClean="0">
                <a:solidFill>
                  <a:srgbClr val="A9432B"/>
                </a:solidFill>
              </a:rPr>
              <a:t>INTRODUCCIÓN</a:t>
            </a:r>
            <a:endParaRPr spc="-5" dirty="0">
              <a:solidFill>
                <a:srgbClr val="A9432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587" y="1151890"/>
            <a:ext cx="7703414" cy="48981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sz="2400" spc="-5" dirty="0">
                <a:latin typeface="Arial MT"/>
                <a:cs typeface="Arial MT"/>
              </a:rPr>
              <a:t>El</a:t>
            </a:r>
            <a:r>
              <a:rPr sz="2400" dirty="0">
                <a:latin typeface="Arial MT"/>
                <a:cs typeface="Arial MT"/>
              </a:rPr>
              <a:t> presente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material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electrónico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presenta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información </a:t>
            </a:r>
            <a:r>
              <a:rPr sz="2400" spc="-5" dirty="0">
                <a:latin typeface="Arial MT"/>
                <a:cs typeface="Arial MT"/>
              </a:rPr>
              <a:t>y </a:t>
            </a:r>
            <a:r>
              <a:rPr sz="2400" dirty="0">
                <a:latin typeface="Arial MT"/>
                <a:cs typeface="Arial MT"/>
              </a:rPr>
              <a:t>actividades que </a:t>
            </a:r>
            <a:r>
              <a:rPr sz="2400" spc="-5" dirty="0">
                <a:latin typeface="Arial MT"/>
                <a:cs typeface="Arial MT"/>
              </a:rPr>
              <a:t>te </a:t>
            </a:r>
            <a:r>
              <a:rPr sz="2400" dirty="0">
                <a:latin typeface="Arial MT"/>
                <a:cs typeface="Arial MT"/>
              </a:rPr>
              <a:t>apoyarán </a:t>
            </a:r>
            <a:r>
              <a:rPr sz="2400" spc="-5" dirty="0">
                <a:latin typeface="Arial MT"/>
                <a:cs typeface="Arial MT"/>
              </a:rPr>
              <a:t>en la </a:t>
            </a:r>
            <a:r>
              <a:rPr sz="2400" dirty="0">
                <a:latin typeface="Arial MT"/>
                <a:cs typeface="Arial MT"/>
              </a:rPr>
              <a:t> asignatura de </a:t>
            </a:r>
            <a:r>
              <a:rPr lang="es-ES" sz="2000" b="1" dirty="0" smtClean="0">
                <a:latin typeface="Arial MT"/>
                <a:cs typeface="Arial"/>
              </a:rPr>
              <a:t>HERRAMIENTAS BÁSICAS PARA LA INVESTIGACIÓN EDUCATIVA </a:t>
            </a:r>
            <a:r>
              <a:rPr sz="2400" spc="-5" dirty="0" smtClean="0">
                <a:latin typeface="Arial MT"/>
                <a:cs typeface="Arial MT"/>
              </a:rPr>
              <a:t>de</a:t>
            </a:r>
            <a:r>
              <a:rPr lang="es-ES" sz="2400" dirty="0">
                <a:latin typeface="Arial MT"/>
                <a:cs typeface="Arial MT"/>
              </a:rPr>
              <a:t> </a:t>
            </a:r>
            <a:r>
              <a:rPr lang="es-ES" sz="2400" dirty="0" smtClean="0">
                <a:latin typeface="Arial MT"/>
                <a:cs typeface="Arial MT"/>
              </a:rPr>
              <a:t>Quinto</a:t>
            </a:r>
            <a:r>
              <a:rPr sz="2400" spc="-45" dirty="0" smtClean="0">
                <a:latin typeface="Arial MT"/>
                <a:cs typeface="Arial MT"/>
              </a:rPr>
              <a:t> </a:t>
            </a:r>
            <a:r>
              <a:rPr sz="2400" dirty="0" err="1" smtClean="0">
                <a:latin typeface="Arial MT"/>
                <a:cs typeface="Arial MT"/>
              </a:rPr>
              <a:t>Semestre</a:t>
            </a:r>
            <a:r>
              <a:rPr lang="es-ES" sz="2400" spc="5" dirty="0" smtClean="0">
                <a:latin typeface="Arial MT"/>
                <a:cs typeface="Arial MT"/>
              </a:rPr>
              <a:t>, en</a:t>
            </a:r>
            <a:r>
              <a:rPr lang="es-ES" sz="2400" spc="-5" dirty="0" smtClean="0">
                <a:latin typeface="Arial MT"/>
                <a:cs typeface="Arial MT"/>
              </a:rPr>
              <a:t> la </a:t>
            </a:r>
            <a:r>
              <a:rPr sz="2400" dirty="0" smtClean="0">
                <a:latin typeface="Arial MT"/>
                <a:cs typeface="Arial MT"/>
              </a:rPr>
              <a:t> </a:t>
            </a:r>
            <a:r>
              <a:rPr lang="es-ES" sz="2000" b="1" dirty="0">
                <a:latin typeface="Arial MT"/>
              </a:rPr>
              <a:t>Unidad </a:t>
            </a:r>
            <a:r>
              <a:rPr lang="es-ES" sz="2000" b="1" dirty="0" smtClean="0">
                <a:latin typeface="Arial MT"/>
              </a:rPr>
              <a:t>I. De </a:t>
            </a:r>
            <a:r>
              <a:rPr lang="es-ES" sz="2000" b="1" dirty="0">
                <a:latin typeface="Arial MT"/>
              </a:rPr>
              <a:t>la investigación educativa y la práctica docente. Elementos teórico-metodológicos para su </a:t>
            </a:r>
            <a:r>
              <a:rPr lang="es-ES" sz="2000" b="1" dirty="0" smtClean="0">
                <a:latin typeface="Arial MT"/>
              </a:rPr>
              <a:t>desarrollo.</a:t>
            </a:r>
            <a:endParaRPr lang="es-ES" sz="2000" dirty="0">
              <a:latin typeface="Arial MT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3950" dirty="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Arial MT"/>
                <a:cs typeface="Arial MT"/>
              </a:rPr>
              <a:t>En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tema</a:t>
            </a:r>
            <a:r>
              <a:rPr sz="2000" dirty="0">
                <a:latin typeface="Arial MT"/>
                <a:cs typeface="Arial MT"/>
              </a:rPr>
              <a:t> analizaremos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concepto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ciencia, </a:t>
            </a:r>
            <a:r>
              <a:rPr sz="2000" spc="-5" dirty="0">
                <a:latin typeface="Arial MT"/>
                <a:cs typeface="Arial MT"/>
              </a:rPr>
              <a:t>de </a:t>
            </a:r>
            <a:r>
              <a:rPr sz="2000" dirty="0">
                <a:latin typeface="Arial MT"/>
                <a:cs typeface="Arial MT"/>
              </a:rPr>
              <a:t>investigación </a:t>
            </a:r>
            <a:r>
              <a:rPr sz="2000" spc="-5" dirty="0">
                <a:latin typeface="Arial MT"/>
                <a:cs typeface="Arial MT"/>
              </a:rPr>
              <a:t>y de </a:t>
            </a:r>
            <a:r>
              <a:rPr sz="2000" dirty="0">
                <a:latin typeface="Arial MT"/>
                <a:cs typeface="Arial MT"/>
              </a:rPr>
              <a:t>método científico,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idea de que en una </a:t>
            </a:r>
            <a:r>
              <a:rPr sz="2000" dirty="0" err="1">
                <a:latin typeface="Arial MT"/>
                <a:cs typeface="Arial MT"/>
              </a:rPr>
              <a:t>construcción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dirty="0" err="1" smtClean="0">
                <a:latin typeface="Arial MT"/>
                <a:cs typeface="Arial MT"/>
              </a:rPr>
              <a:t>conjunta</a:t>
            </a:r>
            <a:r>
              <a:rPr sz="2000" spc="5" dirty="0" smtClean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valores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relevancia </a:t>
            </a:r>
            <a:r>
              <a:rPr sz="2000" spc="-5" dirty="0">
                <a:latin typeface="Arial MT"/>
                <a:cs typeface="Arial MT"/>
              </a:rPr>
              <a:t>de la </a:t>
            </a:r>
            <a:r>
              <a:rPr sz="2000" dirty="0">
                <a:latin typeface="Arial MT"/>
                <a:cs typeface="Arial MT"/>
              </a:rPr>
              <a:t>metodología </a:t>
            </a:r>
            <a:r>
              <a:rPr sz="2000" spc="-5" dirty="0">
                <a:latin typeface="Arial MT"/>
                <a:cs typeface="Arial MT"/>
              </a:rPr>
              <a:t>científica </a:t>
            </a:r>
            <a:r>
              <a:rPr sz="2000" dirty="0">
                <a:latin typeface="Arial MT"/>
                <a:cs typeface="Arial MT"/>
              </a:rPr>
              <a:t> para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generar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nuevos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conocimientos.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9334" y="2364803"/>
            <a:ext cx="3133765" cy="21685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500" y="304800"/>
            <a:ext cx="7086600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investigación es </a:t>
            </a:r>
            <a:r>
              <a:rPr dirty="0"/>
              <a:t>una </a:t>
            </a:r>
            <a:r>
              <a:rPr spc="-5" dirty="0"/>
              <a:t>serie de </a:t>
            </a:r>
            <a:r>
              <a:rPr dirty="0"/>
              <a:t>procedimientos que </a:t>
            </a:r>
            <a:r>
              <a:rPr spc="-5" dirty="0"/>
              <a:t>se </a:t>
            </a:r>
            <a:r>
              <a:rPr dirty="0"/>
              <a:t> </a:t>
            </a:r>
            <a:r>
              <a:rPr spc="-5" dirty="0"/>
              <a:t>llevan</a:t>
            </a:r>
            <a:r>
              <a:rPr dirty="0"/>
              <a:t> </a:t>
            </a:r>
            <a:r>
              <a:rPr spc="-5" dirty="0"/>
              <a:t>a</a:t>
            </a:r>
            <a:r>
              <a:rPr dirty="0"/>
              <a:t> </a:t>
            </a:r>
            <a:r>
              <a:rPr spc="-5" dirty="0"/>
              <a:t>cabo</a:t>
            </a:r>
            <a:r>
              <a:rPr dirty="0"/>
              <a:t> con</a:t>
            </a:r>
            <a:r>
              <a:rPr spc="5" dirty="0"/>
              <a:t> </a:t>
            </a:r>
            <a:r>
              <a:rPr spc="-5" dirty="0"/>
              <a:t>el</a:t>
            </a:r>
            <a:r>
              <a:rPr dirty="0"/>
              <a:t> fin</a:t>
            </a:r>
            <a:r>
              <a:rPr spc="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alcanzar</a:t>
            </a:r>
            <a:r>
              <a:rPr spc="825" dirty="0"/>
              <a:t> </a:t>
            </a:r>
            <a:r>
              <a:rPr dirty="0"/>
              <a:t>nuevos </a:t>
            </a:r>
            <a:r>
              <a:rPr spc="5" dirty="0"/>
              <a:t> </a:t>
            </a:r>
            <a:r>
              <a:rPr spc="-5" dirty="0"/>
              <a:t>conocimientos</a:t>
            </a:r>
            <a:r>
              <a:rPr dirty="0"/>
              <a:t> sobre</a:t>
            </a:r>
            <a:r>
              <a:rPr spc="-10" dirty="0"/>
              <a:t> </a:t>
            </a:r>
            <a:r>
              <a:rPr dirty="0"/>
              <a:t>un</a:t>
            </a:r>
            <a:r>
              <a:rPr spc="5" dirty="0"/>
              <a:t> </a:t>
            </a:r>
            <a:r>
              <a:rPr dirty="0"/>
              <a:t>hecho</a:t>
            </a:r>
            <a:r>
              <a:rPr spc="10" dirty="0"/>
              <a:t> </a:t>
            </a:r>
            <a:r>
              <a:rPr dirty="0"/>
              <a:t>o</a:t>
            </a:r>
            <a:r>
              <a:rPr spc="5" dirty="0"/>
              <a:t> </a:t>
            </a:r>
            <a:r>
              <a:rPr dirty="0"/>
              <a:t>fenómeno.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819400"/>
            <a:ext cx="9601200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160" y="432561"/>
            <a:ext cx="4479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0620" algn="l"/>
                <a:tab pos="2179955" algn="l"/>
              </a:tabLst>
            </a:pPr>
            <a:r>
              <a:rPr sz="3000" b="1" dirty="0">
                <a:latin typeface="Arial"/>
                <a:cs typeface="Arial"/>
              </a:rPr>
              <a:t>Una	</a:t>
            </a:r>
            <a:r>
              <a:rPr sz="3000" b="1" spc="-15" dirty="0">
                <a:latin typeface="Arial"/>
                <a:cs typeface="Arial"/>
              </a:rPr>
              <a:t>vez	</a:t>
            </a:r>
            <a:r>
              <a:rPr sz="3000" b="1" spc="-5" dirty="0">
                <a:latin typeface="Arial"/>
                <a:cs typeface="Arial"/>
              </a:rPr>
              <a:t>encontrados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7972" y="432561"/>
            <a:ext cx="1360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nuev</a:t>
            </a:r>
            <a:r>
              <a:rPr sz="3000" b="1" dirty="0">
                <a:latin typeface="Arial"/>
                <a:cs typeface="Arial"/>
              </a:rPr>
              <a:t>o</a:t>
            </a:r>
            <a:r>
              <a:rPr sz="3000" b="1" spc="-5" dirty="0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160" y="889838"/>
            <a:ext cx="62318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conocimientos,</a:t>
            </a:r>
            <a:r>
              <a:rPr sz="3000" b="1" spc="204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estos</a:t>
            </a:r>
            <a:r>
              <a:rPr sz="3000" b="1" spc="2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nos</a:t>
            </a:r>
            <a:r>
              <a:rPr sz="3000" b="1" spc="2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ayudan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160" y="1347342"/>
            <a:ext cx="2607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1835" algn="l"/>
              </a:tabLst>
            </a:pPr>
            <a:r>
              <a:rPr sz="3000" b="1" spc="-5" dirty="0">
                <a:latin typeface="Arial"/>
                <a:cs typeface="Arial"/>
              </a:rPr>
              <a:t>a	establecer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3303" y="1347342"/>
            <a:ext cx="3162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6875" algn="l"/>
              </a:tabLst>
            </a:pPr>
            <a:r>
              <a:rPr sz="3000" b="1" spc="-5" dirty="0">
                <a:latin typeface="Arial"/>
                <a:cs typeface="Arial"/>
              </a:rPr>
              <a:t>conc</a:t>
            </a:r>
            <a:r>
              <a:rPr sz="3000" b="1" dirty="0">
                <a:latin typeface="Arial"/>
                <a:cs typeface="Arial"/>
              </a:rPr>
              <a:t>l</a:t>
            </a:r>
            <a:r>
              <a:rPr sz="3000" b="1" spc="-5" dirty="0">
                <a:latin typeface="Arial"/>
                <a:cs typeface="Arial"/>
              </a:rPr>
              <a:t>usiones</a:t>
            </a:r>
            <a:r>
              <a:rPr sz="3000" b="1" dirty="0">
                <a:latin typeface="Arial"/>
                <a:cs typeface="Arial"/>
              </a:rPr>
              <a:t>	</a:t>
            </a:r>
            <a:r>
              <a:rPr sz="3000" b="1" spc="-5" dirty="0"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3678" y="1804542"/>
            <a:ext cx="3203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2380" algn="l"/>
              </a:tabLst>
            </a:pPr>
            <a:r>
              <a:rPr sz="3000" b="1" spc="-5" dirty="0">
                <a:latin typeface="Arial"/>
                <a:cs typeface="Arial"/>
              </a:rPr>
              <a:t>a	p</a:t>
            </a:r>
            <a:r>
              <a:rPr sz="3000" b="1" dirty="0">
                <a:latin typeface="Arial"/>
                <a:cs typeface="Arial"/>
              </a:rPr>
              <a:t>r</a:t>
            </a:r>
            <a:r>
              <a:rPr sz="3000" b="1" spc="-5" dirty="0">
                <a:latin typeface="Arial"/>
                <a:cs typeface="Arial"/>
              </a:rPr>
              <a:t>oblemas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2698" y="2261691"/>
            <a:ext cx="34226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6270" algn="l"/>
              </a:tabLst>
            </a:pPr>
            <a:r>
              <a:rPr sz="3000" b="1" dirty="0">
                <a:latin typeface="Arial"/>
                <a:cs typeface="Arial"/>
              </a:rPr>
              <a:t>teór</a:t>
            </a:r>
            <a:r>
              <a:rPr sz="3000" b="1" spc="-15" dirty="0">
                <a:latin typeface="Arial"/>
                <a:cs typeface="Arial"/>
              </a:rPr>
              <a:t>i</a:t>
            </a:r>
            <a:r>
              <a:rPr sz="3000" b="1" dirty="0">
                <a:latin typeface="Arial"/>
                <a:cs typeface="Arial"/>
              </a:rPr>
              <a:t>cam</a:t>
            </a:r>
            <a:r>
              <a:rPr sz="3000" b="1" spc="-10" dirty="0">
                <a:latin typeface="Arial"/>
                <a:cs typeface="Arial"/>
              </a:rPr>
              <a:t>e</a:t>
            </a:r>
            <a:r>
              <a:rPr sz="3000" b="1" dirty="0">
                <a:latin typeface="Arial"/>
                <a:cs typeface="Arial"/>
              </a:rPr>
              <a:t>nte	o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160" y="1804542"/>
            <a:ext cx="20370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soluciones </a:t>
            </a:r>
            <a:r>
              <a:rPr sz="3000" b="1" spc="-8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plant</a:t>
            </a:r>
            <a:r>
              <a:rPr sz="3000" b="1" spc="-10" dirty="0">
                <a:latin typeface="Arial"/>
                <a:cs typeface="Arial"/>
              </a:rPr>
              <a:t>e</a:t>
            </a:r>
            <a:r>
              <a:rPr sz="3000" b="1" dirty="0">
                <a:latin typeface="Arial"/>
                <a:cs typeface="Arial"/>
              </a:rPr>
              <a:t>ados  </a:t>
            </a:r>
            <a:r>
              <a:rPr sz="3000" b="1" spc="-5" dirty="0">
                <a:latin typeface="Arial"/>
                <a:cs typeface="Arial"/>
              </a:rPr>
              <a:t>prácticos.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744291"/>
            <a:ext cx="4929378" cy="3494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783" y="171957"/>
            <a:ext cx="7600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Objetivos</a:t>
            </a:r>
            <a:r>
              <a:rPr sz="3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la </a:t>
            </a:r>
            <a:r>
              <a:rPr sz="3200" b="1" spc="-5" dirty="0" err="1">
                <a:solidFill>
                  <a:srgbClr val="C00000"/>
                </a:solidFill>
                <a:latin typeface="Arial"/>
                <a:cs typeface="Arial"/>
              </a:rPr>
              <a:t>investigación</a:t>
            </a:r>
            <a:r>
              <a:rPr sz="3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científica</a:t>
            </a:r>
            <a:endParaRPr sz="3200" dirty="0">
              <a:solidFill>
                <a:srgbClr val="C00000"/>
              </a:solidFill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783" y="736219"/>
            <a:ext cx="11033125" cy="174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 MT"/>
                <a:cs typeface="Arial MT"/>
              </a:rPr>
              <a:t>Su</a:t>
            </a:r>
            <a:r>
              <a:rPr sz="3600" b="0" spc="360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objetivo</a:t>
            </a:r>
            <a:r>
              <a:rPr sz="3600" b="0" spc="370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esencial</a:t>
            </a:r>
            <a:r>
              <a:rPr sz="3600" b="0" spc="345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es</a:t>
            </a:r>
            <a:r>
              <a:rPr sz="3600" b="0" spc="365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la</a:t>
            </a:r>
            <a:r>
              <a:rPr sz="3600" b="0" spc="355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búsqueda</a:t>
            </a:r>
            <a:r>
              <a:rPr sz="3600" b="0" spc="36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y</a:t>
            </a:r>
            <a:r>
              <a:rPr sz="3600" b="0" spc="365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producción</a:t>
            </a:r>
            <a:r>
              <a:rPr sz="3600" b="0" spc="365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de </a:t>
            </a:r>
            <a:r>
              <a:rPr sz="3600" b="0" spc="-985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nuevos</a:t>
            </a:r>
            <a:r>
              <a:rPr sz="3600" b="0" spc="-1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conocimientos.</a:t>
            </a:r>
            <a:endParaRPr sz="3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600" b="0" dirty="0">
                <a:latin typeface="Arial MT"/>
                <a:cs typeface="Arial MT"/>
              </a:rPr>
              <a:t>Extender</a:t>
            </a:r>
            <a:r>
              <a:rPr sz="3600" b="0" spc="-3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y desarrollar</a:t>
            </a:r>
            <a:r>
              <a:rPr sz="3600" b="0" spc="-3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los</a:t>
            </a:r>
            <a:r>
              <a:rPr sz="3600" b="0" spc="-1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conocimientos</a:t>
            </a:r>
            <a:r>
              <a:rPr sz="3600" b="0" spc="-3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de</a:t>
            </a:r>
            <a:r>
              <a:rPr sz="3600" b="0" spc="-10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un</a:t>
            </a:r>
            <a:r>
              <a:rPr sz="3600" b="0" spc="-1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tema.</a:t>
            </a:r>
            <a:endParaRPr sz="36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2921" y="2939275"/>
            <a:ext cx="4968239" cy="32346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923" y="287223"/>
            <a:ext cx="10758170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2413000" algn="l"/>
                <a:tab pos="2911475" algn="l"/>
                <a:tab pos="4674235" algn="l"/>
                <a:tab pos="6163945" algn="l"/>
                <a:tab pos="6893559" algn="l"/>
                <a:tab pos="8044815" algn="l"/>
                <a:tab pos="8562975" algn="l"/>
              </a:tabLst>
            </a:pPr>
            <a:r>
              <a:rPr dirty="0"/>
              <a:t>Profundiz</a:t>
            </a:r>
            <a:r>
              <a:rPr spc="-10" dirty="0"/>
              <a:t>a</a:t>
            </a:r>
            <a:r>
              <a:rPr dirty="0"/>
              <a:t>r	y	prec</a:t>
            </a:r>
            <a:r>
              <a:rPr spc="-15" dirty="0"/>
              <a:t>i</a:t>
            </a:r>
            <a:r>
              <a:rPr dirty="0"/>
              <a:t>sar	acer</a:t>
            </a:r>
            <a:r>
              <a:rPr spc="-10" dirty="0"/>
              <a:t>c</a:t>
            </a:r>
            <a:r>
              <a:rPr dirty="0"/>
              <a:t>a	de	tes</a:t>
            </a:r>
            <a:r>
              <a:rPr spc="-15" dirty="0"/>
              <a:t>i</a:t>
            </a:r>
            <a:r>
              <a:rPr dirty="0"/>
              <a:t>s	o	argumen</a:t>
            </a:r>
            <a:r>
              <a:rPr spc="-15" dirty="0"/>
              <a:t>t</a:t>
            </a:r>
            <a:r>
              <a:rPr dirty="0"/>
              <a:t>os  </a:t>
            </a:r>
            <a:r>
              <a:rPr spc="-5" dirty="0"/>
              <a:t>científicos.</a:t>
            </a:r>
          </a:p>
          <a:p>
            <a:pPr marL="12700" marR="5080">
              <a:lnSpc>
                <a:spcPct val="100000"/>
              </a:lnSpc>
              <a:spcBef>
                <a:spcPts val="605"/>
              </a:spcBef>
              <a:tabLst>
                <a:tab pos="1341120" algn="l"/>
                <a:tab pos="1762125" algn="l"/>
                <a:tab pos="2286635" algn="l"/>
                <a:tab pos="3955415" algn="l"/>
                <a:tab pos="4714240" algn="l"/>
                <a:tab pos="7611745" algn="l"/>
                <a:tab pos="9770110" algn="l"/>
                <a:tab pos="10424160" algn="l"/>
              </a:tabLst>
            </a:pPr>
            <a:r>
              <a:rPr spc="-5" dirty="0"/>
              <a:t>Llevar	a	</a:t>
            </a:r>
            <a:r>
              <a:rPr spc="-15" dirty="0"/>
              <a:t>l</a:t>
            </a:r>
            <a:r>
              <a:rPr spc="-5" dirty="0"/>
              <a:t>a</a:t>
            </a:r>
            <a:r>
              <a:rPr dirty="0"/>
              <a:t>	</a:t>
            </a:r>
            <a:r>
              <a:rPr spc="-5" dirty="0"/>
              <a:t>práct</a:t>
            </a:r>
            <a:r>
              <a:rPr spc="-15" dirty="0"/>
              <a:t>i</a:t>
            </a:r>
            <a:r>
              <a:rPr spc="-5" dirty="0"/>
              <a:t>ca</a:t>
            </a:r>
            <a:r>
              <a:rPr dirty="0"/>
              <a:t>	</a:t>
            </a:r>
            <a:r>
              <a:rPr spc="-5" dirty="0"/>
              <a:t>los</a:t>
            </a:r>
            <a:r>
              <a:rPr dirty="0"/>
              <a:t>	conoc</a:t>
            </a:r>
            <a:r>
              <a:rPr spc="10" dirty="0"/>
              <a:t>i</a:t>
            </a:r>
            <a:r>
              <a:rPr spc="-5" dirty="0"/>
              <a:t>m</a:t>
            </a:r>
            <a:r>
              <a:rPr spc="-15" dirty="0"/>
              <a:t>i</a:t>
            </a:r>
            <a:r>
              <a:rPr spc="-5" dirty="0"/>
              <a:t>entos</a:t>
            </a:r>
            <a:r>
              <a:rPr dirty="0"/>
              <a:t>	adq</a:t>
            </a:r>
            <a:r>
              <a:rPr spc="15" dirty="0"/>
              <a:t>u</a:t>
            </a:r>
            <a:r>
              <a:rPr spc="-5" dirty="0"/>
              <a:t>iridos</a:t>
            </a:r>
            <a:r>
              <a:rPr dirty="0"/>
              <a:t>	</a:t>
            </a:r>
            <a:r>
              <a:rPr spc="-5" dirty="0"/>
              <a:t>en</a:t>
            </a:r>
            <a:r>
              <a:rPr dirty="0"/>
              <a:t>	</a:t>
            </a:r>
            <a:r>
              <a:rPr spc="5" dirty="0"/>
              <a:t>el  </a:t>
            </a:r>
            <a:r>
              <a:rPr spc="-5" dirty="0"/>
              <a:t>diseño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dirty="0"/>
              <a:t>una</a:t>
            </a:r>
            <a:r>
              <a:rPr spc="-5" dirty="0"/>
              <a:t> investigación.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055" y="2859163"/>
            <a:ext cx="7915656" cy="30393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256" y="337820"/>
            <a:ext cx="6840855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Encontrar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el</a:t>
            </a:r>
            <a:r>
              <a:rPr sz="3000" b="1" dirty="0">
                <a:latin typeface="Arial"/>
                <a:cs typeface="Arial"/>
              </a:rPr>
              <a:t> sentido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de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los </a:t>
            </a:r>
            <a:r>
              <a:rPr sz="3000" b="1" dirty="0">
                <a:latin typeface="Arial"/>
                <a:cs typeface="Arial"/>
              </a:rPr>
              <a:t> fenómenos de </a:t>
            </a:r>
            <a:r>
              <a:rPr sz="3000" b="1" spc="-5" dirty="0">
                <a:latin typeface="Arial"/>
                <a:cs typeface="Arial"/>
              </a:rPr>
              <a:t>la </a:t>
            </a:r>
            <a:r>
              <a:rPr sz="3000" b="1" dirty="0">
                <a:latin typeface="Arial"/>
                <a:cs typeface="Arial"/>
              </a:rPr>
              <a:t>naturaleza y de </a:t>
            </a:r>
            <a:r>
              <a:rPr sz="3000" b="1" spc="-10" dirty="0">
                <a:latin typeface="Arial"/>
                <a:cs typeface="Arial"/>
              </a:rPr>
              <a:t>la </a:t>
            </a:r>
            <a:r>
              <a:rPr sz="3000" b="1" spc="-5" dirty="0">
                <a:latin typeface="Arial"/>
                <a:cs typeface="Arial"/>
              </a:rPr>
              <a:t> sociedad mediante </a:t>
            </a:r>
            <a:r>
              <a:rPr sz="3000" b="1" spc="-10" dirty="0">
                <a:latin typeface="Arial"/>
                <a:cs typeface="Arial"/>
              </a:rPr>
              <a:t>la </a:t>
            </a:r>
            <a:r>
              <a:rPr sz="3000" b="1" dirty="0">
                <a:latin typeface="Arial"/>
                <a:cs typeface="Arial"/>
              </a:rPr>
              <a:t>integración </a:t>
            </a:r>
            <a:r>
              <a:rPr sz="3000" b="1" spc="-5" dirty="0">
                <a:latin typeface="Arial"/>
                <a:cs typeface="Arial"/>
              </a:rPr>
              <a:t>de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teorías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ya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existentes.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Establecer principios generales para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ofrecer</a:t>
            </a:r>
            <a:r>
              <a:rPr sz="3000" b="1" dirty="0">
                <a:latin typeface="Arial"/>
                <a:cs typeface="Arial"/>
              </a:rPr>
              <a:t> solución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</a:t>
            </a:r>
            <a:r>
              <a:rPr sz="3000" b="1" dirty="0">
                <a:latin typeface="Arial"/>
                <a:cs typeface="Arial"/>
              </a:rPr>
              <a:t> problemas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prácticos.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9577" y="803529"/>
            <a:ext cx="3212592" cy="32849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022" y="4192854"/>
            <a:ext cx="3712337" cy="21291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6883" y="501522"/>
            <a:ext cx="8940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sean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501522"/>
            <a:ext cx="45916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97915" algn="l"/>
                <a:tab pos="2033270" algn="l"/>
                <a:tab pos="2842895" algn="l"/>
              </a:tabLst>
            </a:pPr>
            <a:r>
              <a:rPr sz="3000" b="1" spc="-5" dirty="0">
                <a:latin typeface="Arial"/>
                <a:cs typeface="Arial"/>
              </a:rPr>
              <a:t>Para	que	los	</a:t>
            </a:r>
            <a:r>
              <a:rPr sz="3000" b="1" spc="10" dirty="0">
                <a:latin typeface="Arial"/>
                <a:cs typeface="Arial"/>
              </a:rPr>
              <a:t>h</a:t>
            </a:r>
            <a:r>
              <a:rPr sz="3000" b="1" spc="-5" dirty="0">
                <a:latin typeface="Arial"/>
                <a:cs typeface="Arial"/>
              </a:rPr>
              <a:t>al</a:t>
            </a:r>
            <a:r>
              <a:rPr sz="3000" b="1" spc="-20" dirty="0">
                <a:latin typeface="Arial"/>
                <a:cs typeface="Arial"/>
              </a:rPr>
              <a:t>l</a:t>
            </a:r>
            <a:r>
              <a:rPr sz="3000" b="1" spc="-5" dirty="0">
                <a:latin typeface="Arial"/>
                <a:cs typeface="Arial"/>
              </a:rPr>
              <a:t>azgos  conscientes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8641" y="958722"/>
            <a:ext cx="2821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2655" algn="l"/>
              </a:tabLst>
            </a:pPr>
            <a:r>
              <a:rPr sz="3000" b="1" spc="-5" dirty="0">
                <a:latin typeface="Arial"/>
                <a:cs typeface="Arial"/>
              </a:rPr>
              <a:t>y	confia</a:t>
            </a:r>
            <a:r>
              <a:rPr sz="3000" b="1" spc="5" dirty="0">
                <a:latin typeface="Arial"/>
                <a:cs typeface="Arial"/>
              </a:rPr>
              <a:t>b</a:t>
            </a:r>
            <a:r>
              <a:rPr sz="3000" b="1" spc="-5" dirty="0">
                <a:latin typeface="Arial"/>
                <a:cs typeface="Arial"/>
              </a:rPr>
              <a:t>les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416177"/>
            <a:ext cx="572198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deben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de</a:t>
            </a:r>
            <a:r>
              <a:rPr sz="3000" b="1" dirty="0">
                <a:latin typeface="Arial"/>
                <a:cs typeface="Arial"/>
              </a:rPr>
              <a:t> obtenerse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mediante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un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proceso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de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la</a:t>
            </a:r>
            <a:r>
              <a:rPr sz="3000" b="1" spc="-5" dirty="0">
                <a:latin typeface="Arial"/>
                <a:cs typeface="Arial"/>
              </a:rPr>
              <a:t> actividad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científica</a:t>
            </a:r>
            <a:r>
              <a:rPr sz="3000" b="1" dirty="0">
                <a:latin typeface="Arial"/>
                <a:cs typeface="Arial"/>
              </a:rPr>
              <a:t> siguiendo</a:t>
            </a:r>
            <a:r>
              <a:rPr sz="3000" b="1" spc="5" dirty="0">
                <a:latin typeface="Arial"/>
                <a:cs typeface="Arial"/>
              </a:rPr>
              <a:t> una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serie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de etapas </a:t>
            </a:r>
            <a:r>
              <a:rPr sz="3000" b="1" dirty="0">
                <a:latin typeface="Arial"/>
                <a:cs typeface="Arial"/>
              </a:rPr>
              <a:t>que la </a:t>
            </a:r>
            <a:r>
              <a:rPr sz="3000" b="1" spc="-5" dirty="0">
                <a:latin typeface="Arial"/>
                <a:cs typeface="Arial"/>
              </a:rPr>
              <a:t>caracterizan y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es lo </a:t>
            </a:r>
            <a:r>
              <a:rPr sz="3000" b="1" dirty="0">
                <a:latin typeface="Arial"/>
                <a:cs typeface="Arial"/>
              </a:rPr>
              <a:t>que </a:t>
            </a:r>
            <a:r>
              <a:rPr sz="3000" b="1" spc="-5" dirty="0">
                <a:latin typeface="Arial"/>
                <a:cs typeface="Arial"/>
              </a:rPr>
              <a:t>constituye el </a:t>
            </a:r>
            <a:r>
              <a:rPr sz="3000" b="1" dirty="0">
                <a:latin typeface="Arial"/>
                <a:cs typeface="Arial"/>
              </a:rPr>
              <a:t>método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científico.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3425" y="1053287"/>
            <a:ext cx="3580384" cy="479831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72" y="397856"/>
            <a:ext cx="564692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1664" algn="l"/>
              </a:tabLst>
            </a:pPr>
            <a:r>
              <a:rPr dirty="0" smtClean="0">
                <a:solidFill>
                  <a:srgbClr val="C00000"/>
                </a:solidFill>
              </a:rPr>
              <a:t>M</a:t>
            </a:r>
            <a:r>
              <a:rPr lang="es-ES" dirty="0">
                <a:solidFill>
                  <a:srgbClr val="C00000"/>
                </a:solidFill>
              </a:rPr>
              <a:t>É</a:t>
            </a:r>
            <a:r>
              <a:rPr spc="-45" dirty="0" smtClean="0">
                <a:solidFill>
                  <a:srgbClr val="C00000"/>
                </a:solidFill>
              </a:rPr>
              <a:t>T</a:t>
            </a:r>
            <a:r>
              <a:rPr dirty="0" smtClean="0">
                <a:solidFill>
                  <a:srgbClr val="C00000"/>
                </a:solidFill>
              </a:rPr>
              <a:t>ODO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spc="-5" dirty="0" smtClean="0">
                <a:solidFill>
                  <a:srgbClr val="C00000"/>
                </a:solidFill>
              </a:rPr>
              <a:t>CIE</a:t>
            </a:r>
            <a:r>
              <a:rPr dirty="0" smtClean="0">
                <a:solidFill>
                  <a:srgbClr val="C00000"/>
                </a:solidFill>
              </a:rPr>
              <a:t>N</a:t>
            </a:r>
            <a:r>
              <a:rPr spc="-5" dirty="0" smtClean="0">
                <a:solidFill>
                  <a:srgbClr val="C00000"/>
                </a:solidFill>
              </a:rPr>
              <a:t>TÍFICO</a:t>
            </a:r>
            <a:endParaRPr spc="-5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472" y="1568577"/>
            <a:ext cx="2178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000" spc="-5" dirty="0">
                <a:latin typeface="Arial MT"/>
                <a:cs typeface="Arial MT"/>
              </a:rPr>
              <a:t>El	c</a:t>
            </a:r>
            <a:r>
              <a:rPr sz="3000" spc="-20" dirty="0">
                <a:latin typeface="Arial MT"/>
                <a:cs typeface="Arial MT"/>
              </a:rPr>
              <a:t>o</a:t>
            </a:r>
            <a:r>
              <a:rPr sz="3000" spc="-5" dirty="0">
                <a:latin typeface="Arial MT"/>
                <a:cs typeface="Arial MT"/>
              </a:rPr>
              <a:t>n</a:t>
            </a:r>
            <a:r>
              <a:rPr sz="3000" spc="-20" dirty="0">
                <a:latin typeface="Arial MT"/>
                <a:cs typeface="Arial MT"/>
              </a:rPr>
              <a:t>c</a:t>
            </a:r>
            <a:r>
              <a:rPr sz="3000" spc="-5" dirty="0">
                <a:latin typeface="Arial MT"/>
                <a:cs typeface="Arial MT"/>
              </a:rPr>
              <a:t>epto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2238" y="1568577"/>
            <a:ext cx="23266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00"/>
              </a:spcBef>
              <a:tabLst>
                <a:tab pos="934085" algn="l"/>
              </a:tabLst>
            </a:pPr>
            <a:r>
              <a:rPr sz="3000" spc="-5" dirty="0">
                <a:latin typeface="Arial MT"/>
                <a:cs typeface="Arial MT"/>
              </a:rPr>
              <a:t>de	</a:t>
            </a:r>
            <a:r>
              <a:rPr sz="3000" b="1" spc="-5" dirty="0">
                <a:latin typeface="Arial"/>
                <a:cs typeface="Arial"/>
              </a:rPr>
              <a:t>método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254125" algn="l"/>
              </a:tabLst>
            </a:pPr>
            <a:r>
              <a:rPr sz="3000" spc="-5" dirty="0">
                <a:latin typeface="Arial MT"/>
                <a:cs typeface="Arial MT"/>
              </a:rPr>
              <a:t>del	griego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472" y="2025777"/>
            <a:ext cx="45192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proviene</a:t>
            </a:r>
            <a:endParaRPr sz="3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2066925" algn="l"/>
                <a:tab pos="4293870" algn="l"/>
              </a:tabLst>
            </a:pPr>
            <a:r>
              <a:rPr sz="3000" i="1" dirty="0">
                <a:latin typeface="Arial"/>
                <a:cs typeface="Arial"/>
              </a:rPr>
              <a:t>me</a:t>
            </a:r>
            <a:r>
              <a:rPr sz="3000" i="1" spc="-15" dirty="0">
                <a:latin typeface="Arial"/>
                <a:cs typeface="Arial"/>
              </a:rPr>
              <a:t>t</a:t>
            </a:r>
            <a:r>
              <a:rPr sz="3000" i="1" dirty="0">
                <a:latin typeface="Arial"/>
                <a:cs typeface="Arial"/>
              </a:rPr>
              <a:t>hod</a:t>
            </a:r>
            <a:r>
              <a:rPr sz="3000" i="1" spc="-20" dirty="0">
                <a:latin typeface="Arial"/>
                <a:cs typeface="Arial"/>
              </a:rPr>
              <a:t>o</a:t>
            </a:r>
            <a:r>
              <a:rPr sz="3000" i="1" dirty="0">
                <a:latin typeface="Arial"/>
                <a:cs typeface="Arial"/>
              </a:rPr>
              <a:t>s	</a:t>
            </a:r>
            <a:r>
              <a:rPr sz="3000" spc="-5" dirty="0">
                <a:latin typeface="Arial MT"/>
                <a:cs typeface="Arial MT"/>
              </a:rPr>
              <a:t>(</a:t>
            </a:r>
            <a:r>
              <a:rPr sz="3000" b="1" dirty="0">
                <a:latin typeface="Arial"/>
                <a:cs typeface="Arial"/>
              </a:rPr>
              <a:t>“cam</a:t>
            </a:r>
            <a:r>
              <a:rPr sz="3000" b="1" spc="-15" dirty="0">
                <a:latin typeface="Arial"/>
                <a:cs typeface="Arial"/>
              </a:rPr>
              <a:t>i</a:t>
            </a:r>
            <a:r>
              <a:rPr sz="3000" b="1" dirty="0">
                <a:latin typeface="Arial"/>
                <a:cs typeface="Arial"/>
              </a:rPr>
              <a:t>no”	</a:t>
            </a:r>
            <a:r>
              <a:rPr sz="3000" dirty="0">
                <a:latin typeface="Arial MT"/>
                <a:cs typeface="Arial MT"/>
              </a:rPr>
              <a:t>o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472" y="2940558"/>
            <a:ext cx="45180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007744" algn="l"/>
                <a:tab pos="1530350" algn="l"/>
                <a:tab pos="2214880" algn="l"/>
                <a:tab pos="2603500" algn="l"/>
                <a:tab pos="3422015" algn="l"/>
                <a:tab pos="3487420" algn="l"/>
              </a:tabLst>
            </a:pPr>
            <a:r>
              <a:rPr sz="3000" b="1" spc="-5" dirty="0">
                <a:latin typeface="Arial"/>
                <a:cs typeface="Arial"/>
              </a:rPr>
              <a:t>“vía”</a:t>
            </a:r>
            <a:r>
              <a:rPr sz="3000" spc="-5" dirty="0">
                <a:latin typeface="Arial MT"/>
                <a:cs typeface="Arial MT"/>
              </a:rPr>
              <a:t>)</a:t>
            </a:r>
            <a:r>
              <a:rPr sz="3000" spc="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y</a:t>
            </a:r>
            <a:r>
              <a:rPr sz="3000" spc="6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hace</a:t>
            </a:r>
            <a:r>
              <a:rPr sz="3000" spc="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referencia</a:t>
            </a:r>
            <a:r>
              <a:rPr sz="3000" spc="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"/>
                <a:cs typeface="Arial"/>
              </a:rPr>
              <a:t>medio</a:t>
            </a:r>
            <a:r>
              <a:rPr sz="3000" b="1" dirty="0">
                <a:latin typeface="Arial"/>
                <a:cs typeface="Arial"/>
              </a:rPr>
              <a:t>	que		</a:t>
            </a:r>
            <a:r>
              <a:rPr sz="3000" b="1" spc="-5" dirty="0">
                <a:latin typeface="Arial"/>
                <a:cs typeface="Arial"/>
              </a:rPr>
              <a:t>se</a:t>
            </a:r>
            <a:r>
              <a:rPr sz="3000" b="1" dirty="0">
                <a:latin typeface="Arial"/>
                <a:cs typeface="Arial"/>
              </a:rPr>
              <a:t>	u</a:t>
            </a:r>
            <a:r>
              <a:rPr sz="3000" b="1" spc="5" dirty="0">
                <a:latin typeface="Arial"/>
                <a:cs typeface="Arial"/>
              </a:rPr>
              <a:t>t</a:t>
            </a:r>
            <a:r>
              <a:rPr sz="3000" b="1" dirty="0">
                <a:latin typeface="Arial"/>
                <a:cs typeface="Arial"/>
              </a:rPr>
              <a:t>i</a:t>
            </a:r>
            <a:r>
              <a:rPr sz="3000" b="1" spc="5" dirty="0">
                <a:latin typeface="Arial"/>
                <a:cs typeface="Arial"/>
              </a:rPr>
              <a:t>l</a:t>
            </a:r>
            <a:r>
              <a:rPr sz="3000" b="1" spc="-5" dirty="0">
                <a:latin typeface="Arial"/>
                <a:cs typeface="Arial"/>
              </a:rPr>
              <a:t>iza  para</a:t>
            </a:r>
            <a:r>
              <a:rPr sz="3000" b="1" dirty="0">
                <a:latin typeface="Arial"/>
                <a:cs typeface="Arial"/>
              </a:rPr>
              <a:t>	</a:t>
            </a:r>
            <a:r>
              <a:rPr sz="3000" b="1" spc="-5" dirty="0">
                <a:latin typeface="Arial"/>
                <a:cs typeface="Arial"/>
              </a:rPr>
              <a:t>llegar</a:t>
            </a:r>
            <a:r>
              <a:rPr sz="3000" b="1" dirty="0">
                <a:latin typeface="Arial"/>
                <a:cs typeface="Arial"/>
              </a:rPr>
              <a:t>	</a:t>
            </a:r>
            <a:r>
              <a:rPr sz="3000" b="1" spc="-5" dirty="0">
                <a:latin typeface="Arial"/>
                <a:cs typeface="Arial"/>
              </a:rPr>
              <a:t>a</a:t>
            </a:r>
            <a:r>
              <a:rPr sz="3000" b="1" dirty="0">
                <a:latin typeface="Arial"/>
                <a:cs typeface="Arial"/>
              </a:rPr>
              <a:t>	</a:t>
            </a:r>
            <a:r>
              <a:rPr sz="3000" b="1" spc="-735" dirty="0">
                <a:latin typeface="Arial"/>
                <a:cs typeface="Arial"/>
              </a:rPr>
              <a:t> </a:t>
            </a:r>
            <a:r>
              <a:rPr sz="3000" b="1" spc="10" dirty="0">
                <a:latin typeface="Arial"/>
                <a:cs typeface="Arial"/>
              </a:rPr>
              <a:t>u</a:t>
            </a:r>
            <a:r>
              <a:rPr sz="3000" b="1" spc="-5" dirty="0">
                <a:latin typeface="Arial"/>
                <a:cs typeface="Arial"/>
              </a:rPr>
              <a:t>na</a:t>
            </a:r>
            <a:r>
              <a:rPr sz="3000" b="1" dirty="0">
                <a:latin typeface="Arial"/>
                <a:cs typeface="Arial"/>
              </a:rPr>
              <a:t>		</a:t>
            </a:r>
            <a:r>
              <a:rPr sz="3000" b="1" spc="-5" dirty="0">
                <a:latin typeface="Arial"/>
                <a:cs typeface="Arial"/>
              </a:rPr>
              <a:t>cie</a:t>
            </a:r>
            <a:r>
              <a:rPr sz="3000" b="1" spc="-15" dirty="0">
                <a:latin typeface="Arial"/>
                <a:cs typeface="Arial"/>
              </a:rPr>
              <a:t>r</a:t>
            </a:r>
            <a:r>
              <a:rPr sz="3000" b="1" spc="-5" dirty="0">
                <a:latin typeface="Arial"/>
                <a:cs typeface="Arial"/>
              </a:rPr>
              <a:t>ta  meta.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8445" y="1595500"/>
            <a:ext cx="5630037" cy="29249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1524000"/>
            <a:ext cx="5486400" cy="3913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250" dirty="0">
              <a:latin typeface="Arial"/>
              <a:cs typeface="Arial"/>
            </a:endParaRPr>
          </a:p>
          <a:p>
            <a:pPr marL="12700" marR="5080" algn="just">
              <a:lnSpc>
                <a:spcPct val="80000"/>
              </a:lnSpc>
            </a:pPr>
            <a:r>
              <a:rPr sz="2700" spc="-5" dirty="0">
                <a:latin typeface="Arial MT"/>
                <a:cs typeface="Arial MT"/>
              </a:rPr>
              <a:t>Es </a:t>
            </a:r>
            <a:r>
              <a:rPr sz="2700" dirty="0">
                <a:latin typeface="Arial MT"/>
                <a:cs typeface="Arial MT"/>
              </a:rPr>
              <a:t>la </a:t>
            </a:r>
            <a:r>
              <a:rPr sz="2700" spc="-5" dirty="0">
                <a:latin typeface="Arial MT"/>
                <a:cs typeface="Arial MT"/>
              </a:rPr>
              <a:t>serie de etapas que hay que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recorrer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para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obtener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un </a:t>
            </a:r>
            <a:r>
              <a:rPr sz="2700" spc="-74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conocimiento válido desde el punto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de</a:t>
            </a:r>
            <a:r>
              <a:rPr sz="2700" dirty="0">
                <a:latin typeface="Arial MT"/>
                <a:cs typeface="Arial MT"/>
              </a:rPr>
              <a:t> vista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científico,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utilizando</a:t>
            </a:r>
            <a:r>
              <a:rPr sz="2700" dirty="0">
                <a:latin typeface="Arial MT"/>
                <a:cs typeface="Arial MT"/>
              </a:rPr>
              <a:t> para </a:t>
            </a:r>
            <a:r>
              <a:rPr sz="2700" spc="-7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esto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instrumentos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que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resulten </a:t>
            </a:r>
            <a:r>
              <a:rPr sz="2700" dirty="0">
                <a:latin typeface="Arial MT"/>
                <a:cs typeface="Arial MT"/>
              </a:rPr>
              <a:t> fiables.</a:t>
            </a:r>
          </a:p>
          <a:p>
            <a:pPr marL="12700" marR="5080" indent="-1270" algn="ctr">
              <a:lnSpc>
                <a:spcPct val="80000"/>
              </a:lnSpc>
              <a:spcBef>
                <a:spcPts val="600"/>
              </a:spcBef>
              <a:tabLst>
                <a:tab pos="715010" algn="l"/>
                <a:tab pos="1608455" algn="l"/>
                <a:tab pos="1887220" algn="l"/>
                <a:tab pos="2237740" algn="l"/>
                <a:tab pos="2560955" algn="l"/>
                <a:tab pos="2672080" algn="l"/>
                <a:tab pos="2921635" algn="l"/>
                <a:tab pos="3642995" algn="l"/>
                <a:tab pos="4415790" algn="l"/>
                <a:tab pos="4500880" algn="l"/>
                <a:tab pos="5107940" algn="l"/>
                <a:tab pos="5205095" algn="l"/>
              </a:tabLst>
            </a:pPr>
            <a:r>
              <a:rPr sz="2700" spc="-10" dirty="0">
                <a:latin typeface="Arial MT"/>
                <a:cs typeface="Arial MT"/>
              </a:rPr>
              <a:t>L</a:t>
            </a:r>
            <a:r>
              <a:rPr sz="2700" spc="-5" dirty="0">
                <a:latin typeface="Arial MT"/>
                <a:cs typeface="Arial MT"/>
              </a:rPr>
              <a:t>o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-10" dirty="0">
                <a:latin typeface="Arial MT"/>
                <a:cs typeface="Arial MT"/>
              </a:rPr>
              <a:t>qu</a:t>
            </a:r>
            <a:r>
              <a:rPr sz="2700" spc="-5" dirty="0">
                <a:latin typeface="Arial MT"/>
                <a:cs typeface="Arial MT"/>
              </a:rPr>
              <a:t>e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-5" dirty="0">
                <a:latin typeface="Arial MT"/>
                <a:cs typeface="Arial MT"/>
              </a:rPr>
              <a:t>hace</a:t>
            </a:r>
            <a:r>
              <a:rPr sz="2700" dirty="0">
                <a:latin typeface="Arial MT"/>
                <a:cs typeface="Arial MT"/>
              </a:rPr>
              <a:t>		es</a:t>
            </a:r>
            <a:r>
              <a:rPr sz="2700" spc="5" dirty="0">
                <a:latin typeface="Arial MT"/>
                <a:cs typeface="Arial MT"/>
              </a:rPr>
              <a:t>t</a:t>
            </a:r>
            <a:r>
              <a:rPr sz="2700" spc="-5" dirty="0">
                <a:latin typeface="Arial MT"/>
                <a:cs typeface="Arial MT"/>
              </a:rPr>
              <a:t>e</a:t>
            </a:r>
            <a:r>
              <a:rPr sz="2700" dirty="0">
                <a:latin typeface="Arial MT"/>
                <a:cs typeface="Arial MT"/>
              </a:rPr>
              <a:t>	mé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spc="-5" dirty="0">
                <a:latin typeface="Arial MT"/>
                <a:cs typeface="Arial MT"/>
              </a:rPr>
              <a:t>odo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-10" dirty="0">
                <a:latin typeface="Arial MT"/>
                <a:cs typeface="Arial MT"/>
              </a:rPr>
              <a:t>es  </a:t>
            </a:r>
            <a:r>
              <a:rPr sz="2700" dirty="0">
                <a:latin typeface="Arial MT"/>
                <a:cs typeface="Arial MT"/>
              </a:rPr>
              <a:t>mi</a:t>
            </a:r>
            <a:r>
              <a:rPr sz="2700" spc="-15" dirty="0">
                <a:latin typeface="Arial MT"/>
                <a:cs typeface="Arial MT"/>
              </a:rPr>
              <a:t>n</a:t>
            </a:r>
            <a:r>
              <a:rPr sz="2700" dirty="0">
                <a:latin typeface="Arial MT"/>
                <a:cs typeface="Arial MT"/>
              </a:rPr>
              <a:t>imizar		</a:t>
            </a:r>
            <a:r>
              <a:rPr sz="2700" dirty="0" smtClean="0">
                <a:latin typeface="Arial MT"/>
                <a:cs typeface="Arial MT"/>
              </a:rPr>
              <a:t>la		</a:t>
            </a:r>
            <a:r>
              <a:rPr sz="2700" dirty="0" err="1" smtClean="0">
                <a:latin typeface="Arial MT"/>
                <a:cs typeface="Arial MT"/>
              </a:rPr>
              <a:t>inf</a:t>
            </a:r>
            <a:r>
              <a:rPr sz="2700" spc="-15" dirty="0" err="1" smtClean="0">
                <a:latin typeface="Arial MT"/>
                <a:cs typeface="Arial MT"/>
              </a:rPr>
              <a:t>l</a:t>
            </a:r>
            <a:r>
              <a:rPr sz="2700" dirty="0" err="1" smtClean="0">
                <a:latin typeface="Arial MT"/>
                <a:cs typeface="Arial MT"/>
              </a:rPr>
              <a:t>uencia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-5" dirty="0">
                <a:latin typeface="Arial MT"/>
                <a:cs typeface="Arial MT"/>
              </a:rPr>
              <a:t>d</a:t>
            </a:r>
            <a:r>
              <a:rPr sz="2700" dirty="0">
                <a:latin typeface="Arial MT"/>
                <a:cs typeface="Arial MT"/>
              </a:rPr>
              <a:t>e		la  </a:t>
            </a:r>
            <a:r>
              <a:rPr sz="2700" b="1" spc="-5" dirty="0">
                <a:latin typeface="Arial"/>
                <a:cs typeface="Arial"/>
              </a:rPr>
              <a:t>su</a:t>
            </a:r>
            <a:r>
              <a:rPr sz="2700" b="1" spc="-20" dirty="0">
                <a:latin typeface="Arial"/>
                <a:cs typeface="Arial"/>
              </a:rPr>
              <a:t>b</a:t>
            </a:r>
            <a:r>
              <a:rPr sz="2700" b="1" spc="-5" dirty="0">
                <a:latin typeface="Arial"/>
                <a:cs typeface="Arial"/>
              </a:rPr>
              <a:t>jet</a:t>
            </a:r>
            <a:r>
              <a:rPr sz="2700" b="1" dirty="0">
                <a:latin typeface="Arial"/>
                <a:cs typeface="Arial"/>
              </a:rPr>
              <a:t>i</a:t>
            </a:r>
            <a:r>
              <a:rPr sz="2700" b="1" spc="-5" dirty="0">
                <a:latin typeface="Arial"/>
                <a:cs typeface="Arial"/>
              </a:rPr>
              <a:t>vi</a:t>
            </a:r>
            <a:r>
              <a:rPr sz="2700" b="1" spc="-20" dirty="0">
                <a:latin typeface="Arial"/>
                <a:cs typeface="Arial"/>
              </a:rPr>
              <a:t>d</a:t>
            </a:r>
            <a:r>
              <a:rPr sz="2700" b="1" spc="-5" dirty="0">
                <a:latin typeface="Arial"/>
                <a:cs typeface="Arial"/>
              </a:rPr>
              <a:t>ad	</a:t>
            </a:r>
            <a:r>
              <a:rPr sz="2700" spc="-10" dirty="0">
                <a:latin typeface="Arial MT"/>
                <a:cs typeface="Arial MT"/>
              </a:rPr>
              <a:t>de</a:t>
            </a:r>
            <a:r>
              <a:rPr sz="2700" spc="-5" dirty="0">
                <a:latin typeface="Arial MT"/>
                <a:cs typeface="Arial MT"/>
              </a:rPr>
              <a:t>l</a:t>
            </a:r>
            <a:r>
              <a:rPr sz="2700" dirty="0">
                <a:latin typeface="Arial MT"/>
                <a:cs typeface="Arial MT"/>
              </a:rPr>
              <a:t>	cientí</a:t>
            </a:r>
            <a:r>
              <a:rPr sz="2700" spc="5" dirty="0">
                <a:latin typeface="Arial MT"/>
                <a:cs typeface="Arial MT"/>
              </a:rPr>
              <a:t>f</a:t>
            </a:r>
            <a:r>
              <a:rPr sz="2700" spc="-20" dirty="0">
                <a:latin typeface="Arial MT"/>
                <a:cs typeface="Arial MT"/>
              </a:rPr>
              <a:t>i</a:t>
            </a:r>
            <a:r>
              <a:rPr sz="2700" spc="-5" dirty="0">
                <a:latin typeface="Arial MT"/>
                <a:cs typeface="Arial MT"/>
              </a:rPr>
              <a:t>co</a:t>
            </a:r>
            <a:r>
              <a:rPr sz="2700" dirty="0">
                <a:latin typeface="Arial MT"/>
                <a:cs typeface="Arial MT"/>
              </a:rPr>
              <a:t>		</a:t>
            </a:r>
            <a:r>
              <a:rPr sz="2700" spc="-10" dirty="0">
                <a:latin typeface="Arial MT"/>
                <a:cs typeface="Arial MT"/>
              </a:rPr>
              <a:t>e</a:t>
            </a:r>
            <a:r>
              <a:rPr sz="2700" spc="-5" dirty="0">
                <a:latin typeface="Arial MT"/>
                <a:cs typeface="Arial MT"/>
              </a:rPr>
              <a:t>n</a:t>
            </a:r>
            <a:r>
              <a:rPr sz="2700" dirty="0">
                <a:latin typeface="Arial MT"/>
                <a:cs typeface="Arial MT"/>
              </a:rPr>
              <a:t>	su  </a:t>
            </a:r>
            <a:r>
              <a:rPr sz="2700" spc="-5" dirty="0">
                <a:latin typeface="Arial MT"/>
                <a:cs typeface="Arial MT"/>
              </a:rPr>
              <a:t>trabajo.</a:t>
            </a:r>
            <a:endParaRPr sz="2700" dirty="0">
              <a:latin typeface="Arial MT"/>
              <a:cs typeface="Arial M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5029200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3589"/>
            <a:ext cx="8458200" cy="67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57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794" y="902334"/>
            <a:ext cx="5267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4775" algn="l"/>
                <a:tab pos="5041900" algn="l"/>
              </a:tabLst>
            </a:pPr>
            <a:r>
              <a:rPr sz="3000" b="1" spc="-5" dirty="0">
                <a:latin typeface="Arial"/>
                <a:cs typeface="Arial"/>
              </a:rPr>
              <a:t>Observ</a:t>
            </a:r>
            <a:r>
              <a:rPr sz="3000" b="1" spc="-25" dirty="0">
                <a:latin typeface="Arial"/>
                <a:cs typeface="Arial"/>
              </a:rPr>
              <a:t>a</a:t>
            </a:r>
            <a:r>
              <a:rPr sz="3000" b="1" spc="-5" dirty="0">
                <a:latin typeface="Arial"/>
                <a:cs typeface="Arial"/>
              </a:rPr>
              <a:t>ción:	</a:t>
            </a:r>
            <a:r>
              <a:rPr sz="3000" spc="-5" dirty="0">
                <a:latin typeface="Arial MT"/>
                <a:cs typeface="Arial MT"/>
              </a:rPr>
              <a:t>inves</a:t>
            </a:r>
            <a:r>
              <a:rPr sz="3000" spc="-20" dirty="0">
                <a:latin typeface="Arial MT"/>
                <a:cs typeface="Arial MT"/>
              </a:rPr>
              <a:t>t</a:t>
            </a:r>
            <a:r>
              <a:rPr sz="3000" spc="-5" dirty="0">
                <a:latin typeface="Arial MT"/>
                <a:cs typeface="Arial MT"/>
              </a:rPr>
              <a:t>igac</a:t>
            </a:r>
            <a:r>
              <a:rPr sz="3000" spc="-20" dirty="0">
                <a:latin typeface="Arial MT"/>
                <a:cs typeface="Arial MT"/>
              </a:rPr>
              <a:t>i</a:t>
            </a:r>
            <a:r>
              <a:rPr sz="3000" spc="-5" dirty="0">
                <a:latin typeface="Arial MT"/>
                <a:cs typeface="Arial MT"/>
              </a:rPr>
              <a:t>ón</a:t>
            </a:r>
            <a:r>
              <a:rPr sz="3000" dirty="0">
                <a:latin typeface="Arial MT"/>
                <a:cs typeface="Arial MT"/>
              </a:rPr>
              <a:t>	</a:t>
            </a:r>
            <a:r>
              <a:rPr sz="3000" spc="-5" dirty="0">
                <a:latin typeface="Arial MT"/>
                <a:cs typeface="Arial MT"/>
              </a:rPr>
              <a:t>o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794" y="1359534"/>
            <a:ext cx="21812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recolección </a:t>
            </a:r>
            <a:r>
              <a:rPr sz="3000" dirty="0">
                <a:latin typeface="Arial MT"/>
                <a:cs typeface="Arial MT"/>
              </a:rPr>
              <a:t> rela</a:t>
            </a:r>
            <a:r>
              <a:rPr sz="3000" spc="-15" dirty="0">
                <a:latin typeface="Arial MT"/>
                <a:cs typeface="Arial MT"/>
              </a:rPr>
              <a:t>c</a:t>
            </a:r>
            <a:r>
              <a:rPr sz="3000" dirty="0">
                <a:latin typeface="Arial MT"/>
                <a:cs typeface="Arial MT"/>
              </a:rPr>
              <a:t>io</a:t>
            </a:r>
            <a:r>
              <a:rPr sz="3000" spc="-25" dirty="0">
                <a:latin typeface="Arial MT"/>
                <a:cs typeface="Arial MT"/>
              </a:rPr>
              <a:t>n</a:t>
            </a:r>
            <a:r>
              <a:rPr sz="3000" spc="-15" dirty="0">
                <a:latin typeface="Arial MT"/>
                <a:cs typeface="Arial MT"/>
              </a:rPr>
              <a:t>a</a:t>
            </a:r>
            <a:r>
              <a:rPr sz="3000" dirty="0">
                <a:latin typeface="Arial MT"/>
                <a:cs typeface="Arial MT"/>
              </a:rPr>
              <a:t>dos  </a:t>
            </a:r>
            <a:r>
              <a:rPr sz="3000" spc="-20" dirty="0">
                <a:latin typeface="Arial MT"/>
                <a:cs typeface="Arial MT"/>
              </a:rPr>
              <a:t>investigar,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3189" y="2274189"/>
            <a:ext cx="2124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0285" algn="l"/>
              </a:tabLst>
            </a:pPr>
            <a:r>
              <a:rPr sz="3000" spc="-5" dirty="0">
                <a:latin typeface="Arial MT"/>
                <a:cs typeface="Arial MT"/>
              </a:rPr>
              <a:t>los	cuales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0810" y="1359534"/>
            <a:ext cx="30333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80" indent="-498475" algn="r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1383665" algn="l"/>
                <a:tab pos="2089785" algn="l"/>
                <a:tab pos="2806065" algn="l"/>
              </a:tabLst>
            </a:pPr>
            <a:r>
              <a:rPr sz="3000" spc="-5" dirty="0">
                <a:latin typeface="Arial MT"/>
                <a:cs typeface="Arial MT"/>
              </a:rPr>
              <a:t>pre</a:t>
            </a:r>
            <a:r>
              <a:rPr sz="3000" spc="-20" dirty="0">
                <a:latin typeface="Arial MT"/>
                <a:cs typeface="Arial MT"/>
              </a:rPr>
              <a:t>v</a:t>
            </a:r>
            <a:r>
              <a:rPr sz="3000" spc="-5" dirty="0">
                <a:latin typeface="Arial MT"/>
                <a:cs typeface="Arial MT"/>
              </a:rPr>
              <a:t>ia</a:t>
            </a:r>
            <a:r>
              <a:rPr sz="3000" dirty="0">
                <a:latin typeface="Arial MT"/>
                <a:cs typeface="Arial MT"/>
              </a:rPr>
              <a:t>	</a:t>
            </a:r>
            <a:r>
              <a:rPr sz="3000" spc="-5" dirty="0">
                <a:latin typeface="Arial MT"/>
                <a:cs typeface="Arial MT"/>
              </a:rPr>
              <a:t>de</a:t>
            </a:r>
            <a:r>
              <a:rPr sz="3000" dirty="0">
                <a:latin typeface="Arial MT"/>
                <a:cs typeface="Arial MT"/>
              </a:rPr>
              <a:t>	</a:t>
            </a:r>
            <a:r>
              <a:rPr sz="3000" spc="-20" dirty="0">
                <a:latin typeface="Arial MT"/>
                <a:cs typeface="Arial MT"/>
              </a:rPr>
              <a:t>d</a:t>
            </a:r>
            <a:r>
              <a:rPr sz="3000" spc="-5" dirty="0">
                <a:latin typeface="Arial MT"/>
                <a:cs typeface="Arial MT"/>
              </a:rPr>
              <a:t>atos  a</a:t>
            </a:r>
            <a:r>
              <a:rPr sz="3000" dirty="0">
                <a:latin typeface="Arial MT"/>
                <a:cs typeface="Arial MT"/>
              </a:rPr>
              <a:t>l		te</a:t>
            </a:r>
            <a:r>
              <a:rPr sz="3000" spc="-15" dirty="0">
                <a:latin typeface="Arial MT"/>
                <a:cs typeface="Arial MT"/>
              </a:rPr>
              <a:t>m</a:t>
            </a:r>
            <a:r>
              <a:rPr sz="3000" dirty="0">
                <a:latin typeface="Arial MT"/>
                <a:cs typeface="Arial MT"/>
              </a:rPr>
              <a:t>a	a  </a:t>
            </a:r>
            <a:r>
              <a:rPr sz="3000" spc="-5" dirty="0">
                <a:latin typeface="Arial MT"/>
                <a:cs typeface="Arial MT"/>
              </a:rPr>
              <a:t>se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794" y="2731389"/>
            <a:ext cx="36233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analizan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y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organizan.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0835" y="1225041"/>
            <a:ext cx="5381244" cy="40359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2123293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E4B7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1620" y="215011"/>
            <a:ext cx="1442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9432B"/>
                </a:solidFill>
                <a:latin typeface="Arial"/>
                <a:cs typeface="Arial"/>
              </a:rPr>
              <a:t>APERTURA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088542" y="803528"/>
            <a:ext cx="58242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5695" algn="l"/>
                <a:tab pos="1655445" algn="l"/>
                <a:tab pos="2736215" algn="l"/>
                <a:tab pos="3569970" algn="l"/>
                <a:tab pos="4110990" algn="l"/>
                <a:tab pos="4961255" algn="l"/>
              </a:tabLst>
            </a:pPr>
            <a:r>
              <a:rPr sz="2600" spc="225" dirty="0">
                <a:latin typeface="Cambria"/>
                <a:cs typeface="Cambria"/>
              </a:rPr>
              <a:t>Eli</a:t>
            </a:r>
            <a:r>
              <a:rPr sz="2600" spc="280" dirty="0">
                <a:latin typeface="Cambria"/>
                <a:cs typeface="Cambria"/>
              </a:rPr>
              <a:t>g</a:t>
            </a:r>
            <a:r>
              <a:rPr sz="2600" spc="114" dirty="0">
                <a:latin typeface="Cambria"/>
                <a:cs typeface="Cambria"/>
              </a:rPr>
              <a:t>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110" dirty="0">
                <a:latin typeface="Cambria"/>
                <a:cs typeface="Cambria"/>
              </a:rPr>
              <a:t>l</a:t>
            </a:r>
            <a:r>
              <a:rPr sz="2600" spc="195" dirty="0">
                <a:latin typeface="Cambria"/>
                <a:cs typeface="Cambria"/>
              </a:rPr>
              <a:t>a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135" dirty="0">
                <a:latin typeface="Cambria"/>
                <a:cs typeface="Cambria"/>
              </a:rPr>
              <a:t>fras</a:t>
            </a:r>
            <a:r>
              <a:rPr sz="2600" spc="165" dirty="0">
                <a:latin typeface="Cambria"/>
                <a:cs typeface="Cambria"/>
              </a:rPr>
              <a:t>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165" dirty="0">
                <a:latin typeface="Cambria"/>
                <a:cs typeface="Cambria"/>
              </a:rPr>
              <a:t>co</a:t>
            </a:r>
            <a:r>
              <a:rPr sz="2600" spc="200" dirty="0">
                <a:latin typeface="Cambria"/>
                <a:cs typeface="Cambria"/>
              </a:rPr>
              <a:t>n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110" dirty="0">
                <a:latin typeface="Cambria"/>
                <a:cs typeface="Cambria"/>
              </a:rPr>
              <a:t>l</a:t>
            </a:r>
            <a:r>
              <a:rPr sz="2600" spc="195" dirty="0">
                <a:latin typeface="Cambria"/>
                <a:cs typeface="Cambria"/>
              </a:rPr>
              <a:t>a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160" dirty="0">
                <a:latin typeface="Cambria"/>
                <a:cs typeface="Cambria"/>
              </a:rPr>
              <a:t>qu</a:t>
            </a:r>
            <a:r>
              <a:rPr sz="2600" spc="150" dirty="0">
                <a:latin typeface="Cambria"/>
                <a:cs typeface="Cambria"/>
              </a:rPr>
              <a:t>e</a:t>
            </a:r>
            <a:r>
              <a:rPr sz="2600" dirty="0">
                <a:latin typeface="Cambria"/>
                <a:cs typeface="Cambria"/>
              </a:rPr>
              <a:t>	</a:t>
            </a:r>
            <a:r>
              <a:rPr sz="2600" spc="110" dirty="0">
                <a:latin typeface="Cambria"/>
                <a:cs typeface="Cambria"/>
              </a:rPr>
              <a:t>est</a:t>
            </a:r>
            <a:r>
              <a:rPr sz="2600" spc="125" dirty="0">
                <a:latin typeface="Cambria"/>
                <a:cs typeface="Cambria"/>
              </a:rPr>
              <a:t>é</a:t>
            </a:r>
            <a:r>
              <a:rPr sz="2600" spc="105" dirty="0">
                <a:latin typeface="Cambria"/>
                <a:cs typeface="Cambria"/>
              </a:rPr>
              <a:t>s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8542" y="1199769"/>
            <a:ext cx="582422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870585" algn="l"/>
                <a:tab pos="1452880" algn="l"/>
                <a:tab pos="3019425" algn="l"/>
                <a:tab pos="3394710" algn="l"/>
                <a:tab pos="5444490" algn="l"/>
              </a:tabLst>
            </a:pPr>
            <a:r>
              <a:rPr sz="2600" b="1" spc="165" dirty="0">
                <a:latin typeface="Cambria"/>
                <a:cs typeface="Cambria"/>
              </a:rPr>
              <a:t>más	</a:t>
            </a:r>
            <a:r>
              <a:rPr sz="2600" b="1" spc="145" dirty="0">
                <a:latin typeface="Cambria"/>
                <a:cs typeface="Cambria"/>
              </a:rPr>
              <a:t>d</a:t>
            </a:r>
            <a:r>
              <a:rPr sz="2600" b="1" spc="140" dirty="0">
                <a:latin typeface="Cambria"/>
                <a:cs typeface="Cambria"/>
              </a:rPr>
              <a:t>e</a:t>
            </a:r>
            <a:r>
              <a:rPr sz="2600" b="1" dirty="0">
                <a:latin typeface="Cambria"/>
                <a:cs typeface="Cambria"/>
              </a:rPr>
              <a:t>	</a:t>
            </a:r>
            <a:r>
              <a:rPr sz="2600" b="1" spc="204" dirty="0">
                <a:latin typeface="Cambria"/>
                <a:cs typeface="Cambria"/>
              </a:rPr>
              <a:t>ac</a:t>
            </a:r>
            <a:r>
              <a:rPr sz="2600" b="1" spc="235" dirty="0">
                <a:latin typeface="Cambria"/>
                <a:cs typeface="Cambria"/>
              </a:rPr>
              <a:t>u</a:t>
            </a:r>
            <a:r>
              <a:rPr sz="2600" b="1" spc="130" dirty="0">
                <a:latin typeface="Cambria"/>
                <a:cs typeface="Cambria"/>
              </a:rPr>
              <a:t>erd</a:t>
            </a:r>
            <a:r>
              <a:rPr sz="2600" b="1" spc="145" dirty="0">
                <a:latin typeface="Cambria"/>
                <a:cs typeface="Cambria"/>
              </a:rPr>
              <a:t>o</a:t>
            </a:r>
            <a:r>
              <a:rPr sz="2600" b="1" dirty="0">
                <a:latin typeface="Cambria"/>
                <a:cs typeface="Cambria"/>
              </a:rPr>
              <a:t>	</a:t>
            </a:r>
            <a:r>
              <a:rPr sz="2600" b="1" spc="210" dirty="0">
                <a:latin typeface="Cambria"/>
                <a:cs typeface="Cambria"/>
              </a:rPr>
              <a:t>y</a:t>
            </a:r>
            <a:r>
              <a:rPr sz="2600" b="1" dirty="0">
                <a:latin typeface="Cambria"/>
                <a:cs typeface="Cambria"/>
              </a:rPr>
              <a:t>	</a:t>
            </a:r>
            <a:r>
              <a:rPr sz="2600" b="1" spc="185" dirty="0">
                <a:latin typeface="Cambria"/>
                <a:cs typeface="Cambria"/>
              </a:rPr>
              <a:t>a</a:t>
            </a:r>
            <a:r>
              <a:rPr sz="2600" b="1" spc="165" dirty="0">
                <a:latin typeface="Cambria"/>
                <a:cs typeface="Cambria"/>
              </a:rPr>
              <a:t>r</a:t>
            </a:r>
            <a:r>
              <a:rPr sz="2600" b="1" spc="215" dirty="0">
                <a:latin typeface="Cambria"/>
                <a:cs typeface="Cambria"/>
              </a:rPr>
              <a:t>g</a:t>
            </a:r>
            <a:r>
              <a:rPr sz="2600" b="1" spc="229" dirty="0">
                <a:latin typeface="Cambria"/>
                <a:cs typeface="Cambria"/>
              </a:rPr>
              <a:t>u</a:t>
            </a:r>
            <a:r>
              <a:rPr sz="2600" b="1" spc="175" dirty="0">
                <a:latin typeface="Cambria"/>
                <a:cs typeface="Cambria"/>
              </a:rPr>
              <a:t>m</a:t>
            </a:r>
            <a:r>
              <a:rPr sz="2600" b="1" spc="160" dirty="0">
                <a:latin typeface="Cambria"/>
                <a:cs typeface="Cambria"/>
              </a:rPr>
              <a:t>ent</a:t>
            </a:r>
            <a:r>
              <a:rPr sz="2600" b="1" spc="180" dirty="0">
                <a:latin typeface="Cambria"/>
                <a:cs typeface="Cambria"/>
              </a:rPr>
              <a:t>a</a:t>
            </a:r>
            <a:r>
              <a:rPr sz="2600" b="1" dirty="0">
                <a:latin typeface="Cambria"/>
                <a:cs typeface="Cambria"/>
              </a:rPr>
              <a:t>	</a:t>
            </a:r>
            <a:r>
              <a:rPr sz="2600" b="1" spc="135" dirty="0">
                <a:latin typeface="Cambria"/>
                <a:cs typeface="Cambria"/>
              </a:rPr>
              <a:t>tu  </a:t>
            </a:r>
            <a:r>
              <a:rPr sz="2600" b="1" spc="150" dirty="0">
                <a:latin typeface="Cambria"/>
                <a:cs typeface="Cambria"/>
              </a:rPr>
              <a:t>elección.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0978" y="562609"/>
            <a:ext cx="4410075" cy="2075307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98957" y="2214372"/>
            <a:ext cx="6860540" cy="4426585"/>
            <a:chOff x="598957" y="2214372"/>
            <a:chExt cx="6860540" cy="442658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957" y="4495342"/>
              <a:ext cx="3886200" cy="1828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0913" y="3962628"/>
              <a:ext cx="2178431" cy="26779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6681" y="2214372"/>
              <a:ext cx="4460621" cy="1704339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8993" y="3276853"/>
            <a:ext cx="4302506" cy="202476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353" y="370713"/>
            <a:ext cx="10694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65400" algn="l"/>
                <a:tab pos="4542155" algn="l"/>
                <a:tab pos="5062220" algn="l"/>
                <a:tab pos="6130290" algn="l"/>
                <a:tab pos="6988809" algn="l"/>
                <a:tab pos="7613650" algn="l"/>
                <a:tab pos="8892540" algn="l"/>
                <a:tab pos="10469880" algn="l"/>
              </a:tabLst>
            </a:pPr>
            <a:r>
              <a:rPr spc="-5" dirty="0"/>
              <a:t>Proposició</a:t>
            </a:r>
            <a:r>
              <a:rPr dirty="0"/>
              <a:t>n</a:t>
            </a:r>
            <a:r>
              <a:rPr spc="-5" dirty="0"/>
              <a:t>:	</a:t>
            </a:r>
            <a:r>
              <a:rPr b="0" spc="-5" dirty="0">
                <a:latin typeface="Arial MT"/>
                <a:cs typeface="Arial MT"/>
              </a:rPr>
              <a:t>estable</a:t>
            </a:r>
            <a:r>
              <a:rPr b="0" spc="-20" dirty="0">
                <a:latin typeface="Arial MT"/>
                <a:cs typeface="Arial MT"/>
              </a:rPr>
              <a:t>c</a:t>
            </a:r>
            <a:r>
              <a:rPr b="0" spc="-5" dirty="0">
                <a:latin typeface="Arial MT"/>
                <a:cs typeface="Arial MT"/>
              </a:rPr>
              <a:t>er</a:t>
            </a:r>
            <a:r>
              <a:rPr b="0" dirty="0">
                <a:latin typeface="Arial MT"/>
                <a:cs typeface="Arial MT"/>
              </a:rPr>
              <a:t>	l</a:t>
            </a:r>
            <a:r>
              <a:rPr b="0" spc="-5" dirty="0">
                <a:latin typeface="Arial MT"/>
                <a:cs typeface="Arial MT"/>
              </a:rPr>
              <a:t>a</a:t>
            </a:r>
            <a:r>
              <a:rPr b="0" dirty="0">
                <a:latin typeface="Arial MT"/>
                <a:cs typeface="Arial MT"/>
              </a:rPr>
              <a:t>	</a:t>
            </a:r>
            <a:r>
              <a:rPr b="0" spc="-5" dirty="0">
                <a:latin typeface="Arial MT"/>
                <a:cs typeface="Arial MT"/>
              </a:rPr>
              <a:t>du</a:t>
            </a:r>
            <a:r>
              <a:rPr b="0" spc="-20" dirty="0">
                <a:latin typeface="Arial MT"/>
                <a:cs typeface="Arial MT"/>
              </a:rPr>
              <a:t>d</a:t>
            </a:r>
            <a:r>
              <a:rPr b="0" spc="-5" dirty="0">
                <a:latin typeface="Arial MT"/>
                <a:cs typeface="Arial MT"/>
              </a:rPr>
              <a:t>a</a:t>
            </a:r>
            <a:r>
              <a:rPr b="0" dirty="0">
                <a:latin typeface="Arial MT"/>
                <a:cs typeface="Arial MT"/>
              </a:rPr>
              <a:t>	</a:t>
            </a:r>
            <a:r>
              <a:rPr b="0" spc="-5" dirty="0">
                <a:latin typeface="Arial MT"/>
                <a:cs typeface="Arial MT"/>
              </a:rPr>
              <a:t>que</a:t>
            </a:r>
            <a:r>
              <a:rPr b="0" dirty="0">
                <a:latin typeface="Arial MT"/>
                <a:cs typeface="Arial MT"/>
              </a:rPr>
              <a:t>	</a:t>
            </a:r>
            <a:r>
              <a:rPr b="0" spc="-5" dirty="0">
                <a:latin typeface="Arial MT"/>
                <a:cs typeface="Arial MT"/>
              </a:rPr>
              <a:t>se</a:t>
            </a:r>
            <a:r>
              <a:rPr b="0" dirty="0">
                <a:latin typeface="Arial MT"/>
                <a:cs typeface="Arial MT"/>
              </a:rPr>
              <a:t>	</a:t>
            </a:r>
            <a:r>
              <a:rPr b="0" spc="-5" dirty="0">
                <a:latin typeface="Arial MT"/>
                <a:cs typeface="Arial MT"/>
              </a:rPr>
              <a:t>quie</a:t>
            </a:r>
            <a:r>
              <a:rPr b="0" spc="-15" dirty="0">
                <a:latin typeface="Arial MT"/>
                <a:cs typeface="Arial MT"/>
              </a:rPr>
              <a:t>r</a:t>
            </a:r>
            <a:r>
              <a:rPr b="0" spc="-5" dirty="0">
                <a:latin typeface="Arial MT"/>
                <a:cs typeface="Arial MT"/>
              </a:rPr>
              <a:t>e</a:t>
            </a:r>
            <a:r>
              <a:rPr b="0" dirty="0">
                <a:latin typeface="Arial MT"/>
                <a:cs typeface="Arial MT"/>
              </a:rPr>
              <a:t>	</a:t>
            </a:r>
            <a:r>
              <a:rPr b="0" spc="-5" dirty="0">
                <a:latin typeface="Arial MT"/>
                <a:cs typeface="Arial MT"/>
              </a:rPr>
              <a:t>resolver</a:t>
            </a:r>
            <a:r>
              <a:rPr b="0" dirty="0">
                <a:latin typeface="Arial MT"/>
                <a:cs typeface="Arial MT"/>
              </a:rPr>
              <a:t>	</a:t>
            </a:r>
            <a:r>
              <a:rPr b="0" spc="-5" dirty="0">
                <a:latin typeface="Arial MT"/>
                <a:cs typeface="Arial MT"/>
              </a:rPr>
              <a:t>o  </a:t>
            </a:r>
            <a:r>
              <a:rPr b="0" dirty="0">
                <a:latin typeface="Arial MT"/>
                <a:cs typeface="Arial MT"/>
              </a:rPr>
              <a:t>aquello</a:t>
            </a:r>
            <a:r>
              <a:rPr b="0" spc="-20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que</a:t>
            </a:r>
            <a:r>
              <a:rPr b="0" spc="-4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se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desea</a:t>
            </a:r>
            <a:r>
              <a:rPr b="0" spc="-1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estudiar.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582" y="1854504"/>
            <a:ext cx="6266180" cy="433108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585" y="240919"/>
            <a:ext cx="14211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solu</a:t>
            </a:r>
            <a:r>
              <a:rPr sz="3000" spc="-25" dirty="0">
                <a:latin typeface="Arial MT"/>
                <a:cs typeface="Arial MT"/>
              </a:rPr>
              <a:t>c</a:t>
            </a:r>
            <a:r>
              <a:rPr sz="3000" spc="-5" dirty="0">
                <a:latin typeface="Arial MT"/>
                <a:cs typeface="Arial MT"/>
              </a:rPr>
              <a:t>ión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1841" y="240919"/>
            <a:ext cx="21799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3000" spc="-5" dirty="0">
                <a:latin typeface="Arial MT"/>
                <a:cs typeface="Arial MT"/>
              </a:rPr>
              <a:t>o	resp</a:t>
            </a:r>
            <a:r>
              <a:rPr sz="3000" spc="-20" dirty="0">
                <a:latin typeface="Arial MT"/>
                <a:cs typeface="Arial MT"/>
              </a:rPr>
              <a:t>u</a:t>
            </a:r>
            <a:r>
              <a:rPr sz="3000" spc="-5" dirty="0">
                <a:latin typeface="Arial MT"/>
                <a:cs typeface="Arial MT"/>
              </a:rPr>
              <a:t>esta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555" y="240919"/>
            <a:ext cx="39116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24710" algn="l"/>
                <a:tab pos="2170430" algn="l"/>
                <a:tab pos="2693035" algn="l"/>
              </a:tabLst>
            </a:pPr>
            <a:r>
              <a:rPr sz="3000" b="1" spc="-5" dirty="0">
                <a:latin typeface="Arial"/>
                <a:cs typeface="Arial"/>
              </a:rPr>
              <a:t>Hipótesis</a:t>
            </a:r>
            <a:r>
              <a:rPr sz="3000" b="1" dirty="0">
                <a:latin typeface="Arial"/>
                <a:cs typeface="Arial"/>
              </a:rPr>
              <a:t>:	</a:t>
            </a:r>
            <a:r>
              <a:rPr sz="3000" dirty="0">
                <a:latin typeface="Arial MT"/>
                <a:cs typeface="Arial MT"/>
              </a:rPr>
              <a:t>l</a:t>
            </a:r>
            <a:r>
              <a:rPr sz="3000" spc="-5" dirty="0">
                <a:latin typeface="Arial MT"/>
                <a:cs typeface="Arial MT"/>
              </a:rPr>
              <a:t>a</a:t>
            </a:r>
            <a:r>
              <a:rPr sz="3000" dirty="0">
                <a:latin typeface="Arial MT"/>
                <a:cs typeface="Arial MT"/>
              </a:rPr>
              <a:t>	</a:t>
            </a:r>
            <a:r>
              <a:rPr sz="3000" spc="-5" dirty="0">
                <a:latin typeface="Arial MT"/>
                <a:cs typeface="Arial MT"/>
              </a:rPr>
              <a:t>posi</a:t>
            </a:r>
            <a:r>
              <a:rPr sz="3000" spc="-25" dirty="0">
                <a:latin typeface="Arial MT"/>
                <a:cs typeface="Arial MT"/>
              </a:rPr>
              <a:t>b</a:t>
            </a:r>
            <a:r>
              <a:rPr sz="3000" spc="-5" dirty="0">
                <a:latin typeface="Arial MT"/>
                <a:cs typeface="Arial MT"/>
              </a:rPr>
              <a:t>le  comprobar		</a:t>
            </a:r>
            <a:r>
              <a:rPr sz="3000" dirty="0">
                <a:latin typeface="Arial MT"/>
                <a:cs typeface="Arial MT"/>
              </a:rPr>
              <a:t>y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6720" y="698068"/>
            <a:ext cx="64681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330" algn="l"/>
                <a:tab pos="2153920" algn="l"/>
                <a:tab pos="2917190" algn="l"/>
                <a:tab pos="3894454" algn="l"/>
                <a:tab pos="6031230" algn="l"/>
              </a:tabLst>
            </a:pPr>
            <a:r>
              <a:rPr sz="3000" spc="5" dirty="0">
                <a:latin typeface="Arial MT"/>
                <a:cs typeface="Arial MT"/>
              </a:rPr>
              <a:t>q</a:t>
            </a:r>
            <a:r>
              <a:rPr sz="3000" dirty="0">
                <a:latin typeface="Arial MT"/>
                <a:cs typeface="Arial MT"/>
              </a:rPr>
              <a:t>ue	ba</a:t>
            </a:r>
            <a:r>
              <a:rPr sz="3000" spc="-15" dirty="0">
                <a:latin typeface="Arial MT"/>
                <a:cs typeface="Arial MT"/>
              </a:rPr>
              <a:t>s</a:t>
            </a:r>
            <a:r>
              <a:rPr sz="3000" dirty="0">
                <a:latin typeface="Arial MT"/>
                <a:cs typeface="Arial MT"/>
              </a:rPr>
              <a:t>a	</a:t>
            </a:r>
            <a:r>
              <a:rPr sz="3000" spc="-5" dirty="0">
                <a:latin typeface="Arial MT"/>
                <a:cs typeface="Arial MT"/>
              </a:rPr>
              <a:t>e</a:t>
            </a:r>
            <a:r>
              <a:rPr sz="3000" dirty="0">
                <a:latin typeface="Arial MT"/>
                <a:cs typeface="Arial MT"/>
              </a:rPr>
              <a:t>n	</a:t>
            </a:r>
            <a:r>
              <a:rPr sz="3000" spc="5" dirty="0">
                <a:latin typeface="Arial MT"/>
                <a:cs typeface="Arial MT"/>
              </a:rPr>
              <a:t>u</a:t>
            </a:r>
            <a:r>
              <a:rPr sz="3000" dirty="0">
                <a:latin typeface="Arial MT"/>
                <a:cs typeface="Arial MT"/>
              </a:rPr>
              <a:t>na	su</a:t>
            </a:r>
            <a:r>
              <a:rPr sz="3000" spc="-15" dirty="0">
                <a:latin typeface="Arial MT"/>
                <a:cs typeface="Arial MT"/>
              </a:rPr>
              <a:t>p</a:t>
            </a:r>
            <a:r>
              <a:rPr sz="3000" dirty="0">
                <a:latin typeface="Arial MT"/>
                <a:cs typeface="Arial MT"/>
              </a:rPr>
              <a:t>osi</a:t>
            </a:r>
            <a:r>
              <a:rPr sz="3000" spc="-10" dirty="0">
                <a:latin typeface="Arial MT"/>
                <a:cs typeface="Arial MT"/>
              </a:rPr>
              <a:t>c</a:t>
            </a:r>
            <a:r>
              <a:rPr sz="3000" dirty="0">
                <a:latin typeface="Arial MT"/>
                <a:cs typeface="Arial MT"/>
              </a:rPr>
              <a:t>ión	</a:t>
            </a:r>
            <a:r>
              <a:rPr sz="3000" spc="-5" dirty="0">
                <a:latin typeface="Arial MT"/>
                <a:cs typeface="Arial MT"/>
              </a:rPr>
              <a:t>en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6906" y="240919"/>
            <a:ext cx="26244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906780" algn="l"/>
              </a:tabLst>
            </a:pPr>
            <a:r>
              <a:rPr sz="3000" spc="-5" dirty="0">
                <a:latin typeface="Arial MT"/>
                <a:cs typeface="Arial MT"/>
              </a:rPr>
              <a:t>que	quer</a:t>
            </a:r>
            <a:r>
              <a:rPr sz="3000" spc="-20" dirty="0">
                <a:latin typeface="Arial MT"/>
                <a:cs typeface="Arial MT"/>
              </a:rPr>
              <a:t>e</a:t>
            </a:r>
            <a:r>
              <a:rPr sz="3000" spc="-5" dirty="0">
                <a:latin typeface="Arial MT"/>
                <a:cs typeface="Arial MT"/>
              </a:rPr>
              <a:t>mos</a:t>
            </a:r>
            <a:endParaRPr sz="30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1163955" algn="l"/>
              </a:tabLst>
            </a:pPr>
            <a:r>
              <a:rPr sz="3000" spc="-5" dirty="0">
                <a:latin typeface="Arial MT"/>
                <a:cs typeface="Arial MT"/>
              </a:rPr>
              <a:t>base	</a:t>
            </a:r>
            <a:r>
              <a:rPr sz="3000" dirty="0">
                <a:latin typeface="Arial MT"/>
                <a:cs typeface="Arial MT"/>
              </a:rPr>
              <a:t>a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555" y="1155572"/>
            <a:ext cx="2334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investigación.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3191" y="1862785"/>
            <a:ext cx="6916293" cy="43625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28117"/>
            <a:ext cx="31794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Arial"/>
                <a:cs typeface="Arial"/>
              </a:rPr>
              <a:t>Verificación 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experi</a:t>
            </a:r>
            <a:r>
              <a:rPr sz="3000" b="1" spc="-15" dirty="0">
                <a:latin typeface="Arial"/>
                <a:cs typeface="Arial"/>
              </a:rPr>
              <a:t>m</a:t>
            </a:r>
            <a:r>
              <a:rPr sz="3000" b="1" spc="-5" dirty="0">
                <a:latin typeface="Arial"/>
                <a:cs typeface="Arial"/>
              </a:rPr>
              <a:t>entació</a:t>
            </a:r>
            <a:r>
              <a:rPr sz="3000" b="1" dirty="0">
                <a:latin typeface="Arial"/>
                <a:cs typeface="Arial"/>
              </a:rPr>
              <a:t>n: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9026" y="328117"/>
            <a:ext cx="237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1319021"/>
            <a:ext cx="15741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8830" algn="l"/>
              </a:tabLst>
            </a:pPr>
            <a:r>
              <a:rPr sz="3000" b="1" dirty="0">
                <a:latin typeface="Arial"/>
                <a:cs typeface="Arial"/>
              </a:rPr>
              <a:t>S</a:t>
            </a:r>
            <a:r>
              <a:rPr sz="3000" spc="-5" dirty="0">
                <a:latin typeface="Arial MT"/>
                <a:cs typeface="Arial MT"/>
              </a:rPr>
              <a:t>e	</a:t>
            </a:r>
            <a:r>
              <a:rPr sz="3000" dirty="0">
                <a:latin typeface="Arial MT"/>
                <a:cs typeface="Arial MT"/>
              </a:rPr>
              <a:t>t</a:t>
            </a:r>
            <a:r>
              <a:rPr sz="3000" spc="-10" dirty="0">
                <a:latin typeface="Arial MT"/>
                <a:cs typeface="Arial MT"/>
              </a:rPr>
              <a:t>r</a:t>
            </a:r>
            <a:r>
              <a:rPr sz="3000" dirty="0">
                <a:latin typeface="Arial MT"/>
                <a:cs typeface="Arial MT"/>
              </a:rPr>
              <a:t>ata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3422" y="1319021"/>
            <a:ext cx="24028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0"/>
              </a:spcBef>
              <a:tabLst>
                <a:tab pos="756285" algn="l"/>
                <a:tab pos="2178050" algn="l"/>
              </a:tabLst>
            </a:pPr>
            <a:r>
              <a:rPr sz="3000" spc="-5" dirty="0">
                <a:latin typeface="Arial MT"/>
                <a:cs typeface="Arial MT"/>
              </a:rPr>
              <a:t>de	p</a:t>
            </a:r>
            <a:r>
              <a:rPr sz="3000" dirty="0">
                <a:latin typeface="Arial MT"/>
                <a:cs typeface="Arial MT"/>
              </a:rPr>
              <a:t>r</a:t>
            </a:r>
            <a:r>
              <a:rPr sz="3000" spc="-5" dirty="0">
                <a:latin typeface="Arial MT"/>
                <a:cs typeface="Arial MT"/>
              </a:rPr>
              <a:t>obar</a:t>
            </a:r>
            <a:r>
              <a:rPr sz="3000" dirty="0">
                <a:latin typeface="Arial MT"/>
                <a:cs typeface="Arial MT"/>
              </a:rPr>
              <a:t>	</a:t>
            </a:r>
            <a:r>
              <a:rPr sz="3000" spc="-5" dirty="0">
                <a:latin typeface="Arial MT"/>
                <a:cs typeface="Arial MT"/>
              </a:rPr>
              <a:t>o  </a:t>
            </a:r>
            <a:r>
              <a:rPr sz="3000" spc="5" dirty="0">
                <a:latin typeface="Arial MT"/>
                <a:cs typeface="Arial MT"/>
              </a:rPr>
              <a:t>la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776171"/>
            <a:ext cx="1590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dese</a:t>
            </a:r>
            <a:r>
              <a:rPr sz="3000" spc="-20" dirty="0">
                <a:latin typeface="Arial MT"/>
                <a:cs typeface="Arial MT"/>
              </a:rPr>
              <a:t>c</a:t>
            </a:r>
            <a:r>
              <a:rPr sz="3000" dirty="0">
                <a:latin typeface="Arial MT"/>
                <a:cs typeface="Arial MT"/>
              </a:rPr>
              <a:t>h</a:t>
            </a:r>
            <a:r>
              <a:rPr sz="3000" spc="-15" dirty="0">
                <a:latin typeface="Arial MT"/>
                <a:cs typeface="Arial MT"/>
              </a:rPr>
              <a:t>a</a:t>
            </a:r>
            <a:r>
              <a:rPr sz="3000" dirty="0">
                <a:latin typeface="Arial MT"/>
                <a:cs typeface="Arial MT"/>
              </a:rPr>
              <a:t>r  </a:t>
            </a:r>
            <a:r>
              <a:rPr sz="3000" spc="-5" dirty="0">
                <a:latin typeface="Arial MT"/>
                <a:cs typeface="Arial MT"/>
              </a:rPr>
              <a:t>median</a:t>
            </a:r>
            <a:r>
              <a:rPr sz="3000" spc="-35" dirty="0">
                <a:latin typeface="Arial MT"/>
                <a:cs typeface="Arial MT"/>
              </a:rPr>
              <a:t>t</a:t>
            </a:r>
            <a:r>
              <a:rPr sz="3000" spc="-5" dirty="0">
                <a:latin typeface="Arial MT"/>
                <a:cs typeface="Arial MT"/>
              </a:rPr>
              <a:t>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9722" y="1776171"/>
            <a:ext cx="15278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hipótesis</a:t>
            </a:r>
            <a:endParaRPr sz="3000">
              <a:latin typeface="Arial MT"/>
              <a:cs typeface="Arial MT"/>
            </a:endParaRPr>
          </a:p>
          <a:p>
            <a:pPr marR="6985" algn="r">
              <a:lnSpc>
                <a:spcPct val="100000"/>
              </a:lnSpc>
            </a:pPr>
            <a:r>
              <a:rPr sz="3000" spc="-15" dirty="0">
                <a:latin typeface="Arial MT"/>
                <a:cs typeface="Arial MT"/>
              </a:rPr>
              <a:t>la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2690876"/>
            <a:ext cx="2925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experimentación.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1288" y="1081786"/>
            <a:ext cx="6490970" cy="40697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148" y="3804627"/>
            <a:ext cx="3684397" cy="24287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6059" y="1870341"/>
            <a:ext cx="5798820" cy="4353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85" y="358216"/>
            <a:ext cx="10720705" cy="1491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3200" spc="-5" dirty="0"/>
              <a:t>Demostración </a:t>
            </a:r>
            <a:r>
              <a:rPr sz="3200" dirty="0"/>
              <a:t>o </a:t>
            </a:r>
            <a:r>
              <a:rPr sz="3200" spc="-5" dirty="0"/>
              <a:t>refutación </a:t>
            </a:r>
            <a:r>
              <a:rPr sz="3200" dirty="0"/>
              <a:t>de </a:t>
            </a:r>
            <a:r>
              <a:rPr sz="3200" spc="-5" dirty="0"/>
              <a:t>la hipótesis</a:t>
            </a:r>
            <a:r>
              <a:rPr sz="3200" b="0" spc="-5" dirty="0">
                <a:latin typeface="Arial MT"/>
                <a:cs typeface="Arial MT"/>
              </a:rPr>
              <a:t>: se analiza </a:t>
            </a:r>
            <a:r>
              <a:rPr sz="3200" b="0" dirty="0">
                <a:latin typeface="Arial MT"/>
                <a:cs typeface="Arial MT"/>
              </a:rPr>
              <a:t>si </a:t>
            </a:r>
            <a:r>
              <a:rPr sz="3200" b="0" spc="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ésta</a:t>
            </a:r>
            <a:r>
              <a:rPr sz="3200" b="0" spc="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es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correcta</a:t>
            </a:r>
            <a:r>
              <a:rPr sz="3200" b="0" dirty="0">
                <a:latin typeface="Arial MT"/>
                <a:cs typeface="Arial MT"/>
              </a:rPr>
              <a:t> o</a:t>
            </a:r>
            <a:r>
              <a:rPr sz="3200" b="0" spc="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incorrecta,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basándose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10" dirty="0">
                <a:latin typeface="Arial MT"/>
                <a:cs typeface="Arial MT"/>
              </a:rPr>
              <a:t>en</a:t>
            </a:r>
            <a:r>
              <a:rPr sz="3200" b="0" spc="-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los</a:t>
            </a:r>
            <a:r>
              <a:rPr sz="3200" b="0" spc="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datos 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obtenidos</a:t>
            </a:r>
            <a:r>
              <a:rPr sz="3200" b="0" spc="-20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durante</a:t>
            </a:r>
            <a:r>
              <a:rPr sz="3200" b="0" spc="-2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la</a:t>
            </a:r>
            <a:r>
              <a:rPr sz="3200" b="0" spc="-10" dirty="0">
                <a:latin typeface="Arial MT"/>
                <a:cs typeface="Arial MT"/>
              </a:rPr>
              <a:t> </a:t>
            </a:r>
            <a:r>
              <a:rPr sz="3200" b="0" spc="15" dirty="0">
                <a:latin typeface="Arial MT"/>
                <a:cs typeface="Arial MT"/>
              </a:rPr>
              <a:t>verificación</a:t>
            </a:r>
            <a:r>
              <a:rPr sz="3200" b="0" spc="15" dirty="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237" y="2932302"/>
            <a:ext cx="3747389" cy="24358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423" y="904494"/>
            <a:ext cx="2820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Conc</a:t>
            </a:r>
            <a:r>
              <a:rPr sz="3200" b="1" spc="-20" dirty="0">
                <a:latin typeface="Arial"/>
                <a:cs typeface="Arial"/>
              </a:rPr>
              <a:t>l</a:t>
            </a:r>
            <a:r>
              <a:rPr sz="3200" b="1" spc="-15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si</a:t>
            </a:r>
            <a:r>
              <a:rPr sz="3200" b="1" spc="-10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ne</a:t>
            </a:r>
            <a:r>
              <a:rPr sz="3200" b="1" spc="-25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423" y="904494"/>
            <a:ext cx="63703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0729">
              <a:lnSpc>
                <a:spcPct val="100000"/>
              </a:lnSpc>
              <a:spcBef>
                <a:spcPts val="105"/>
              </a:spcBef>
              <a:tabLst>
                <a:tab pos="1984375" algn="l"/>
                <a:tab pos="3145790" algn="l"/>
                <a:tab pos="4250690" algn="l"/>
                <a:tab pos="6042025" algn="l"/>
              </a:tabLst>
            </a:pPr>
            <a:r>
              <a:rPr sz="3200" spc="5" dirty="0">
                <a:latin typeface="Arial MT"/>
                <a:cs typeface="Arial MT"/>
              </a:rPr>
              <a:t>s</a:t>
            </a:r>
            <a:r>
              <a:rPr sz="3200" dirty="0">
                <a:latin typeface="Arial MT"/>
                <a:cs typeface="Arial MT"/>
              </a:rPr>
              <a:t>e	</a:t>
            </a:r>
            <a:r>
              <a:rPr sz="3200" spc="-20" dirty="0">
                <a:latin typeface="Arial MT"/>
                <a:cs typeface="Arial MT"/>
              </a:rPr>
              <a:t>i</a:t>
            </a:r>
            <a:r>
              <a:rPr sz="3200" dirty="0">
                <a:latin typeface="Arial MT"/>
                <a:cs typeface="Arial MT"/>
              </a:rPr>
              <a:t>n</a:t>
            </a:r>
            <a:r>
              <a:rPr sz="3200" spc="-10" dirty="0">
                <a:latin typeface="Arial MT"/>
                <a:cs typeface="Arial MT"/>
              </a:rPr>
              <a:t>d</a:t>
            </a:r>
            <a:r>
              <a:rPr sz="3200" dirty="0">
                <a:latin typeface="Arial MT"/>
                <a:cs typeface="Arial MT"/>
              </a:rPr>
              <a:t>ican	</a:t>
            </a:r>
            <a:r>
              <a:rPr sz="3200" spc="-10" dirty="0">
                <a:latin typeface="Arial MT"/>
                <a:cs typeface="Arial MT"/>
              </a:rPr>
              <a:t>el  </a:t>
            </a:r>
            <a:r>
              <a:rPr sz="3200" spc="-5" dirty="0">
                <a:latin typeface="Arial MT"/>
                <a:cs typeface="Arial MT"/>
              </a:rPr>
              <a:t>porqué	de	</a:t>
            </a:r>
            <a:r>
              <a:rPr sz="3200" dirty="0">
                <a:latin typeface="Arial MT"/>
                <a:cs typeface="Arial MT"/>
              </a:rPr>
              <a:t>los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5415" y="1392174"/>
            <a:ext cx="20091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r</a:t>
            </a:r>
            <a:r>
              <a:rPr sz="3200" spc="-20" dirty="0">
                <a:latin typeface="Arial MT"/>
                <a:cs typeface="Arial MT"/>
              </a:rPr>
              <a:t>e</a:t>
            </a:r>
            <a:r>
              <a:rPr sz="3200" dirty="0">
                <a:latin typeface="Arial MT"/>
                <a:cs typeface="Arial MT"/>
              </a:rPr>
              <a:t>s</a:t>
            </a:r>
            <a:r>
              <a:rPr sz="3200" spc="-15" dirty="0">
                <a:latin typeface="Arial MT"/>
                <a:cs typeface="Arial MT"/>
              </a:rPr>
              <a:t>u</a:t>
            </a:r>
            <a:r>
              <a:rPr sz="3200" dirty="0">
                <a:latin typeface="Arial MT"/>
                <a:cs typeface="Arial MT"/>
              </a:rPr>
              <a:t>lt</a:t>
            </a:r>
            <a:r>
              <a:rPr sz="3200" spc="-15" dirty="0">
                <a:latin typeface="Arial MT"/>
                <a:cs typeface="Arial MT"/>
              </a:rPr>
              <a:t>a</a:t>
            </a:r>
            <a:r>
              <a:rPr sz="3200" dirty="0">
                <a:latin typeface="Arial MT"/>
                <a:cs typeface="Arial MT"/>
              </a:rPr>
              <a:t>d</a:t>
            </a:r>
            <a:r>
              <a:rPr sz="3200" spc="-10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s,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423" y="2367788"/>
            <a:ext cx="3712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98320" algn="l"/>
                <a:tab pos="3248025" algn="l"/>
              </a:tabLst>
            </a:pPr>
            <a:r>
              <a:rPr sz="3200" spc="-10" dirty="0">
                <a:latin typeface="Arial MT"/>
                <a:cs typeface="Arial MT"/>
              </a:rPr>
              <a:t>puede</a:t>
            </a:r>
            <a:r>
              <a:rPr sz="3200" dirty="0">
                <a:latin typeface="Arial MT"/>
                <a:cs typeface="Arial MT"/>
              </a:rPr>
              <a:t>n	surgir	</a:t>
            </a:r>
            <a:r>
              <a:rPr sz="3200" spc="-10" dirty="0">
                <a:latin typeface="Arial MT"/>
                <a:cs typeface="Arial MT"/>
              </a:rPr>
              <a:t>de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423" y="1880107"/>
            <a:ext cx="51225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4145" algn="l"/>
                <a:tab pos="3778250" algn="l"/>
              </a:tabLst>
            </a:pPr>
            <a:r>
              <a:rPr sz="3200" dirty="0">
                <a:latin typeface="Arial MT"/>
                <a:cs typeface="Arial MT"/>
              </a:rPr>
              <a:t>e</a:t>
            </a:r>
            <a:r>
              <a:rPr sz="3200" spc="-10" dirty="0">
                <a:latin typeface="Arial MT"/>
                <a:cs typeface="Arial MT"/>
              </a:rPr>
              <a:t>n</a:t>
            </a:r>
            <a:r>
              <a:rPr sz="3200" dirty="0">
                <a:latin typeface="Arial MT"/>
                <a:cs typeface="Arial MT"/>
              </a:rPr>
              <a:t>u</a:t>
            </a:r>
            <a:r>
              <a:rPr sz="3200" spc="-10" dirty="0">
                <a:latin typeface="Arial MT"/>
                <a:cs typeface="Arial MT"/>
              </a:rPr>
              <a:t>n</a:t>
            </a:r>
            <a:r>
              <a:rPr sz="3200" dirty="0">
                <a:latin typeface="Arial MT"/>
                <a:cs typeface="Arial MT"/>
              </a:rPr>
              <a:t>ci</a:t>
            </a:r>
            <a:r>
              <a:rPr sz="3200" spc="-20" dirty="0">
                <a:latin typeface="Arial MT"/>
                <a:cs typeface="Arial MT"/>
              </a:rPr>
              <a:t>a</a:t>
            </a:r>
            <a:r>
              <a:rPr sz="3200" dirty="0">
                <a:latin typeface="Arial MT"/>
                <a:cs typeface="Arial MT"/>
              </a:rPr>
              <a:t>n</a:t>
            </a:r>
            <a:r>
              <a:rPr sz="3200" spc="-10" dirty="0">
                <a:latin typeface="Arial MT"/>
                <a:cs typeface="Arial MT"/>
              </a:rPr>
              <a:t>d</a:t>
            </a:r>
            <a:r>
              <a:rPr sz="3200" dirty="0">
                <a:latin typeface="Arial MT"/>
                <a:cs typeface="Arial MT"/>
              </a:rPr>
              <a:t>o	las	</a:t>
            </a:r>
            <a:r>
              <a:rPr sz="3200" b="1" spc="-10" dirty="0">
                <a:latin typeface="Arial"/>
                <a:cs typeface="Arial"/>
              </a:rPr>
              <a:t>t</a:t>
            </a:r>
            <a:r>
              <a:rPr sz="3200" b="1" spc="-2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orías</a:t>
            </a:r>
            <a:endParaRPr sz="3200">
              <a:latin typeface="Arial"/>
              <a:cs typeface="Arial"/>
            </a:endParaRPr>
          </a:p>
          <a:p>
            <a:pPr marL="4133850">
              <a:lnSpc>
                <a:spcPct val="100000"/>
              </a:lnSpc>
            </a:pPr>
            <a:r>
              <a:rPr sz="3200" spc="-5" dirty="0">
                <a:latin typeface="Arial MT"/>
                <a:cs typeface="Arial MT"/>
              </a:rPr>
              <a:t>ellos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423" y="2855417"/>
            <a:ext cx="2418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 MT"/>
                <a:cs typeface="Arial MT"/>
              </a:rPr>
              <a:t>conocimiento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0935" y="1880107"/>
            <a:ext cx="356742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 MT"/>
                <a:cs typeface="Arial MT"/>
              </a:rPr>
              <a:t>que</a:t>
            </a:r>
            <a:endParaRPr sz="3200">
              <a:latin typeface="Arial MT"/>
              <a:cs typeface="Arial MT"/>
            </a:endParaRPr>
          </a:p>
          <a:p>
            <a:pPr marL="12700" marR="5080" indent="2583180" algn="r">
              <a:lnSpc>
                <a:spcPct val="100000"/>
              </a:lnSpc>
              <a:tabLst>
                <a:tab pos="2030095" algn="l"/>
                <a:tab pos="3122930" algn="l"/>
                <a:tab pos="3234055" algn="l"/>
              </a:tabLst>
            </a:pPr>
            <a:r>
              <a:rPr sz="3200" dirty="0">
                <a:latin typeface="Arial MT"/>
                <a:cs typeface="Arial MT"/>
              </a:rPr>
              <a:t>y		</a:t>
            </a:r>
            <a:r>
              <a:rPr sz="3200" spc="-10" dirty="0">
                <a:latin typeface="Arial MT"/>
                <a:cs typeface="Arial MT"/>
              </a:rPr>
              <a:t>el  </a:t>
            </a:r>
            <a:r>
              <a:rPr sz="3200" dirty="0">
                <a:latin typeface="Arial MT"/>
                <a:cs typeface="Arial MT"/>
              </a:rPr>
              <a:t>c</a:t>
            </a:r>
            <a:r>
              <a:rPr sz="3200" spc="-10" dirty="0">
                <a:latin typeface="Arial MT"/>
                <a:cs typeface="Arial MT"/>
              </a:rPr>
              <a:t>i</a:t>
            </a:r>
            <a:r>
              <a:rPr sz="3200" dirty="0">
                <a:latin typeface="Arial MT"/>
                <a:cs typeface="Arial MT"/>
              </a:rPr>
              <a:t>e</a:t>
            </a:r>
            <a:r>
              <a:rPr sz="3200" spc="-15" dirty="0">
                <a:latin typeface="Arial MT"/>
                <a:cs typeface="Arial MT"/>
              </a:rPr>
              <a:t>n</a:t>
            </a:r>
            <a:r>
              <a:rPr sz="3200" dirty="0">
                <a:latin typeface="Arial MT"/>
                <a:cs typeface="Arial MT"/>
              </a:rPr>
              <a:t>tí</a:t>
            </a:r>
            <a:r>
              <a:rPr sz="3200" spc="-10" dirty="0">
                <a:latin typeface="Arial MT"/>
                <a:cs typeface="Arial MT"/>
              </a:rPr>
              <a:t>f</a:t>
            </a:r>
            <a:r>
              <a:rPr sz="3200" dirty="0">
                <a:latin typeface="Arial MT"/>
                <a:cs typeface="Arial MT"/>
              </a:rPr>
              <a:t>ico	</a:t>
            </a:r>
            <a:r>
              <a:rPr sz="3200" spc="-10" dirty="0">
                <a:latin typeface="Arial MT"/>
                <a:cs typeface="Arial MT"/>
              </a:rPr>
              <a:t>qu</a:t>
            </a:r>
            <a:r>
              <a:rPr sz="3200" dirty="0">
                <a:latin typeface="Arial MT"/>
                <a:cs typeface="Arial MT"/>
              </a:rPr>
              <a:t>e	se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423" y="3343402"/>
            <a:ext cx="33896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5610" algn="l"/>
              </a:tabLst>
            </a:pPr>
            <a:r>
              <a:rPr sz="3200" spc="-5" dirty="0">
                <a:latin typeface="Arial MT"/>
                <a:cs typeface="Arial MT"/>
              </a:rPr>
              <a:t>genero	mediante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6964" y="3343402"/>
            <a:ext cx="2580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9460" algn="l"/>
              </a:tabLst>
            </a:pPr>
            <a:r>
              <a:rPr sz="3200" spc="-5" dirty="0">
                <a:latin typeface="Arial MT"/>
                <a:cs typeface="Arial MT"/>
              </a:rPr>
              <a:t>l</a:t>
            </a:r>
            <a:r>
              <a:rPr sz="3200" dirty="0">
                <a:latin typeface="Arial MT"/>
                <a:cs typeface="Arial MT"/>
              </a:rPr>
              <a:t>a	a</a:t>
            </a:r>
            <a:r>
              <a:rPr sz="3200" spc="-10" dirty="0">
                <a:latin typeface="Arial MT"/>
                <a:cs typeface="Arial MT"/>
              </a:rPr>
              <a:t>p</a:t>
            </a:r>
            <a:r>
              <a:rPr sz="3200" dirty="0">
                <a:latin typeface="Arial MT"/>
                <a:cs typeface="Arial MT"/>
              </a:rPr>
              <a:t>licación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423" y="3831082"/>
            <a:ext cx="3724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correcta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del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método.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9035" y="1112138"/>
            <a:ext cx="4531995" cy="418211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120" y="201879"/>
            <a:ext cx="988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CI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120" y="1145540"/>
            <a:ext cx="63696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Elabora un mapa </a:t>
            </a:r>
            <a:r>
              <a:rPr sz="2800" b="1" dirty="0">
                <a:latin typeface="Arial"/>
                <a:cs typeface="Arial"/>
              </a:rPr>
              <a:t>conceptual </a:t>
            </a:r>
            <a:r>
              <a:rPr sz="2800" b="1" spc="-5" dirty="0">
                <a:latin typeface="Arial"/>
                <a:cs typeface="Arial"/>
              </a:rPr>
              <a:t>donde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relaciones la ciencia, la investigación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y</a:t>
            </a:r>
            <a:r>
              <a:rPr sz="2800" b="1" dirty="0">
                <a:latin typeface="Arial"/>
                <a:cs typeface="Arial"/>
              </a:rPr>
              <a:t> el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método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científico.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2819400"/>
            <a:ext cx="441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663" y="300609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REFERENCIAS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78663" y="1251965"/>
            <a:ext cx="10610850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75255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Cambria"/>
                <a:cs typeface="Cambria"/>
              </a:rPr>
              <a:t>Daniela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Alvarez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Maldonado.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(2015).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204" dirty="0">
                <a:latin typeface="Cambria"/>
                <a:cs typeface="Cambria"/>
              </a:rPr>
              <a:t>CIENCIA.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2015,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70" dirty="0">
                <a:latin typeface="Cambria"/>
                <a:cs typeface="Cambria"/>
              </a:rPr>
              <a:t>PREZZI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Sitio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web: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lang="es-ES" sz="1800" spc="-380" dirty="0" smtClean="0">
                <a:latin typeface="Cambria"/>
                <a:cs typeface="Cambria"/>
              </a:rPr>
              <a:t>	</a:t>
            </a:r>
            <a:r>
              <a:rPr sz="1800" u="sng" spc="-5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2"/>
              </a:rPr>
              <a:t>https</a:t>
            </a:r>
            <a:r>
              <a:rPr sz="1800" u="sng" spc="-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2"/>
              </a:rPr>
              <a:t>://prezi.com/df7dby_a8fdy/ciencia/</a:t>
            </a:r>
            <a:endParaRPr sz="18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spc="95" dirty="0">
                <a:latin typeface="Cambria"/>
                <a:cs typeface="Cambria"/>
              </a:rPr>
              <a:t>Camacho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Ernas.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(2015).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175" dirty="0">
                <a:latin typeface="Cambria"/>
                <a:cs typeface="Cambria"/>
              </a:rPr>
              <a:t>La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Ciencia, </a:t>
            </a:r>
            <a:r>
              <a:rPr sz="1800" spc="50" dirty="0">
                <a:latin typeface="Cambria"/>
                <a:cs typeface="Cambria"/>
              </a:rPr>
              <a:t>Concepto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Conocimiento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Vulgar.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2015,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Monografias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75" dirty="0" err="1">
                <a:latin typeface="Cambria"/>
                <a:cs typeface="Cambria"/>
              </a:rPr>
              <a:t>Sitio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lang="es-ES" sz="1800" spc="80" dirty="0" smtClean="0">
                <a:latin typeface="Cambria"/>
                <a:cs typeface="Cambria"/>
              </a:rPr>
              <a:t>	</a:t>
            </a:r>
            <a:r>
              <a:rPr sz="1800" spc="15" dirty="0" smtClean="0">
                <a:latin typeface="Cambria"/>
                <a:cs typeface="Cambria"/>
              </a:rPr>
              <a:t>web</a:t>
            </a:r>
            <a:r>
              <a:rPr sz="1800" spc="15" dirty="0">
                <a:latin typeface="Cambria"/>
                <a:cs typeface="Cambria"/>
              </a:rPr>
              <a:t>: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u="sng" spc="1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3"/>
              </a:rPr>
              <a:t>http://</a:t>
            </a:r>
            <a:r>
              <a:rPr sz="1800" u="sng" spc="15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3"/>
              </a:rPr>
              <a:t>www.monografias.com/trabajos82/ciencia-concepto-conocimiento-vulgar/ciencia-</a:t>
            </a:r>
            <a:r>
              <a:rPr lang="es-ES" sz="1800" u="sng" spc="15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3"/>
              </a:rPr>
              <a:t>	</a:t>
            </a:r>
            <a:r>
              <a:rPr sz="1800" u="sng" spc="15" dirty="0" err="1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3"/>
              </a:rPr>
              <a:t>concepto</a:t>
            </a:r>
            <a:r>
              <a:rPr sz="1800" u="sng" spc="15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3"/>
              </a:rPr>
              <a:t>- </a:t>
            </a:r>
            <a:r>
              <a:rPr sz="1800" spc="-385" dirty="0" smtClean="0">
                <a:solidFill>
                  <a:srgbClr val="00A2D5"/>
                </a:solidFill>
                <a:latin typeface="Cambria"/>
                <a:cs typeface="Cambria"/>
              </a:rPr>
              <a:t> </a:t>
            </a:r>
            <a:r>
              <a:rPr sz="1800" u="sng" spc="5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3"/>
              </a:rPr>
              <a:t>conocimiento-vulgar.shtml</a:t>
            </a: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90" dirty="0">
                <a:latin typeface="Cambria"/>
                <a:cs typeface="Cambria"/>
              </a:rPr>
              <a:t>Irazu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prieto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martinez.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(2015).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clasificacion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las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ciencias.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2015,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Prezzi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Sitio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web:</a:t>
            </a: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ES" sz="1800" u="sng" spc="10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4"/>
              </a:rPr>
              <a:t>	</a:t>
            </a:r>
            <a:r>
              <a:rPr sz="1800" u="sng" spc="10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4"/>
              </a:rPr>
              <a:t>https</a:t>
            </a:r>
            <a:r>
              <a:rPr sz="1800" u="sng" spc="10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4"/>
              </a:rPr>
              <a:t>://prezi.com/jqle3lrimdgj/clasificacion-de-las-ciencias/</a:t>
            </a:r>
            <a:endParaRPr sz="1800" dirty="0">
              <a:latin typeface="Cambria"/>
              <a:cs typeface="Cambria"/>
            </a:endParaRPr>
          </a:p>
          <a:p>
            <a:pPr marL="12700" marR="1217295">
              <a:lnSpc>
                <a:spcPct val="100000"/>
              </a:lnSpc>
              <a:spcBef>
                <a:spcPts val="600"/>
              </a:spcBef>
            </a:pPr>
            <a:r>
              <a:rPr lang="es-ES" sz="1800" spc="60" dirty="0" smtClean="0">
                <a:latin typeface="Cambria"/>
                <a:cs typeface="Cambria"/>
              </a:rPr>
              <a:t>	</a:t>
            </a:r>
            <a:r>
              <a:rPr sz="1800" spc="60" dirty="0" smtClean="0">
                <a:latin typeface="Cambria"/>
                <a:cs typeface="Cambria"/>
              </a:rPr>
              <a:t>Ballesteros</a:t>
            </a:r>
            <a:r>
              <a:rPr sz="1800" spc="130" dirty="0" smtClean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Belen.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(2013).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175" dirty="0">
                <a:latin typeface="Cambria"/>
                <a:cs typeface="Cambria"/>
              </a:rPr>
              <a:t>En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torno</a:t>
            </a:r>
            <a:r>
              <a:rPr sz="1800" spc="120" dirty="0">
                <a:latin typeface="Cambria"/>
                <a:cs typeface="Cambria"/>
              </a:rPr>
              <a:t> a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la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objetividad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vs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subjetividad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en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la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lang="es-ES" sz="1800" spc="95" dirty="0" smtClean="0">
                <a:latin typeface="Cambria"/>
                <a:cs typeface="Cambria"/>
              </a:rPr>
              <a:t>	</a:t>
            </a:r>
            <a:r>
              <a:rPr sz="1800" spc="35" dirty="0" err="1" smtClean="0">
                <a:latin typeface="Cambria"/>
                <a:cs typeface="Cambria"/>
              </a:rPr>
              <a:t>construcción</a:t>
            </a:r>
            <a:r>
              <a:rPr sz="1800" spc="100" dirty="0" smtClean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del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conocimiento.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2013,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Qualitas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Sitio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web: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lang="es-ES" sz="1800" spc="105" dirty="0" smtClean="0">
                <a:latin typeface="Cambria"/>
                <a:cs typeface="Cambria"/>
              </a:rPr>
              <a:t>	</a:t>
            </a:r>
            <a:r>
              <a:rPr sz="1800" u="sng" spc="20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5"/>
              </a:rPr>
              <a:t>https</a:t>
            </a:r>
            <a:r>
              <a:rPr sz="1800" u="sng" spc="20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5"/>
              </a:rPr>
              <a:t>://</a:t>
            </a:r>
            <a:r>
              <a:rPr sz="1800" u="sng" spc="20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5"/>
              </a:rPr>
              <a:t>qualitas.hypotheses.org/1</a:t>
            </a:r>
            <a:r>
              <a:rPr sz="1800" u="sng" spc="60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Definición</a:t>
            </a:r>
            <a:r>
              <a:rPr sz="1800" u="sng" spc="95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sz="1800" u="sng" spc="2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de</a:t>
            </a:r>
            <a:r>
              <a:rPr sz="1800" u="sng" spc="114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sz="1800" u="sng" spc="20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método</a:t>
            </a:r>
            <a:r>
              <a:rPr sz="1800" u="sng" spc="12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sz="1800" u="sng" spc="40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científico</a:t>
            </a:r>
            <a:r>
              <a:rPr sz="1800" u="sng" spc="120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sz="1800" u="sng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-</a:t>
            </a:r>
            <a:r>
              <a:rPr sz="1800" u="sng" spc="110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sz="1800" u="sng" spc="114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Qué</a:t>
            </a:r>
            <a:r>
              <a:rPr sz="1800" u="sng" spc="10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sz="1800" u="sng" spc="6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es,</a:t>
            </a:r>
            <a:r>
              <a:rPr sz="1800" u="sng" spc="12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lang="es-ES" sz="1800" u="sng" spc="125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	</a:t>
            </a:r>
            <a:r>
              <a:rPr sz="1800" u="sng" spc="65" dirty="0" err="1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Significado</a:t>
            </a:r>
            <a:r>
              <a:rPr sz="1800" u="sng" spc="114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sz="1800" u="sng" spc="5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y</a:t>
            </a:r>
            <a:r>
              <a:rPr sz="1800" u="sng" spc="110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 </a:t>
            </a:r>
            <a:r>
              <a:rPr sz="1800" u="sng" spc="4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Concepto</a:t>
            </a:r>
            <a:r>
              <a:rPr sz="1800" spc="130" dirty="0">
                <a:solidFill>
                  <a:srgbClr val="00A2D5"/>
                </a:solidFill>
                <a:latin typeface="Cambria"/>
                <a:cs typeface="Cambria"/>
                <a:hlinkClick r:id="rId6"/>
              </a:rPr>
              <a:t> </a:t>
            </a:r>
            <a:r>
              <a:rPr sz="1800" u="sng" spc="-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http://</a:t>
            </a:r>
            <a:r>
              <a:rPr sz="1800" u="sng" spc="-5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definicion.de/metodo-</a:t>
            </a:r>
            <a:r>
              <a:rPr sz="1800" u="sng" spc="70" dirty="0" smtClean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cientifico</a:t>
            </a:r>
            <a:r>
              <a:rPr sz="1800" u="sng" spc="70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Cambria"/>
                <a:cs typeface="Cambria"/>
                <a:hlinkClick r:id="rId6"/>
              </a:rPr>
              <a:t>/#ixzz4MV9DNMNC</a:t>
            </a:r>
            <a:endParaRPr sz="1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558" y="640755"/>
            <a:ext cx="379984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A9432B"/>
                </a:solidFill>
              </a:rPr>
              <a:t>CIE</a:t>
            </a:r>
            <a:r>
              <a:rPr sz="7200" dirty="0">
                <a:solidFill>
                  <a:srgbClr val="A9432B"/>
                </a:solidFill>
              </a:rPr>
              <a:t>N</a:t>
            </a:r>
            <a:r>
              <a:rPr sz="7200" spc="-5" dirty="0">
                <a:solidFill>
                  <a:srgbClr val="A9432B"/>
                </a:solidFill>
              </a:rPr>
              <a:t>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7351" y="1771268"/>
            <a:ext cx="823585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Es</a:t>
            </a:r>
            <a:r>
              <a:rPr sz="2800" b="1" spc="-5" dirty="0">
                <a:latin typeface="Arial"/>
                <a:cs typeface="Arial"/>
              </a:rPr>
              <a:t> todo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conocimiento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adquirido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través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del </a:t>
            </a:r>
            <a:r>
              <a:rPr sz="2800" b="1" dirty="0">
                <a:latin typeface="Arial"/>
                <a:cs typeface="Arial"/>
              </a:rPr>
              <a:t>estudio </a:t>
            </a:r>
            <a:r>
              <a:rPr sz="2800" b="1" spc="-5" dirty="0">
                <a:latin typeface="Arial"/>
                <a:cs typeface="Arial"/>
              </a:rPr>
              <a:t>o de </a:t>
            </a:r>
            <a:r>
              <a:rPr sz="2800" b="1" dirty="0">
                <a:latin typeface="Arial"/>
                <a:cs typeface="Arial"/>
              </a:rPr>
              <a:t>práctica, </a:t>
            </a:r>
            <a:r>
              <a:rPr sz="2800" b="1" spc="-5" dirty="0">
                <a:latin typeface="Arial"/>
                <a:cs typeface="Arial"/>
              </a:rPr>
              <a:t>constituido por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una serie de principios y </a:t>
            </a:r>
            <a:r>
              <a:rPr sz="2800" b="1" dirty="0">
                <a:latin typeface="Arial"/>
                <a:cs typeface="Arial"/>
              </a:rPr>
              <a:t>leyes, </a:t>
            </a:r>
            <a:r>
              <a:rPr sz="2800" b="1" spc="-5" dirty="0">
                <a:latin typeface="Arial"/>
                <a:cs typeface="Arial"/>
              </a:rPr>
              <a:t>obtenidos </a:t>
            </a:r>
            <a:r>
              <a:rPr sz="2800" b="1" dirty="0">
                <a:latin typeface="Arial"/>
                <a:cs typeface="Arial"/>
              </a:rPr>
              <a:t> mediante </a:t>
            </a:r>
            <a:r>
              <a:rPr sz="2800" b="1" spc="-5" dirty="0">
                <a:latin typeface="Arial"/>
                <a:cs typeface="Arial"/>
              </a:rPr>
              <a:t>la observación y </a:t>
            </a:r>
            <a:r>
              <a:rPr sz="2800" b="1" dirty="0">
                <a:latin typeface="Arial"/>
                <a:cs typeface="Arial"/>
              </a:rPr>
              <a:t>el razonamiento,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y</a:t>
            </a:r>
            <a:r>
              <a:rPr sz="2800" b="1" dirty="0">
                <a:latin typeface="Arial"/>
                <a:cs typeface="Arial"/>
              </a:rPr>
              <a:t> estructurados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manera</a:t>
            </a:r>
            <a:r>
              <a:rPr sz="2800" b="1" spc="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sistemática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para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su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comprensión.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5569" y="4800600"/>
            <a:ext cx="5979413" cy="16714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9188" y="274446"/>
            <a:ext cx="1809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DESARROLLO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0868" y="810600"/>
            <a:ext cx="8955532" cy="26411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  <a:tabLst>
                <a:tab pos="1746885" algn="l"/>
                <a:tab pos="2810510" algn="l"/>
                <a:tab pos="4644390" algn="l"/>
                <a:tab pos="5610860" algn="l"/>
              </a:tabLst>
            </a:pPr>
            <a:r>
              <a:rPr sz="3400" spc="-5" dirty="0" smtClean="0">
                <a:latin typeface="Arial MT"/>
                <a:cs typeface="Arial MT"/>
              </a:rPr>
              <a:t>El</a:t>
            </a:r>
            <a:r>
              <a:rPr lang="es-ES" sz="3400" spc="-5" dirty="0" smtClean="0">
                <a:latin typeface="Arial MT"/>
                <a:cs typeface="Arial MT"/>
              </a:rPr>
              <a:t> </a:t>
            </a:r>
            <a:r>
              <a:rPr sz="3400" spc="-5" dirty="0" err="1" smtClean="0">
                <a:latin typeface="Arial MT"/>
                <a:cs typeface="Arial MT"/>
              </a:rPr>
              <a:t>origen</a:t>
            </a:r>
            <a:r>
              <a:rPr sz="3400" spc="-5" dirty="0">
                <a:latin typeface="Arial MT"/>
                <a:cs typeface="Arial MT"/>
              </a:rPr>
              <a:t>	</a:t>
            </a:r>
            <a:r>
              <a:rPr lang="es-ES" sz="3400" spc="-5" dirty="0" smtClean="0">
                <a:latin typeface="Arial MT"/>
                <a:cs typeface="Arial MT"/>
              </a:rPr>
              <a:t> </a:t>
            </a:r>
            <a:r>
              <a:rPr sz="3400" spc="-5" dirty="0" err="1" smtClean="0">
                <a:latin typeface="Arial MT"/>
                <a:cs typeface="Arial MT"/>
              </a:rPr>
              <a:t>etimológico</a:t>
            </a:r>
            <a:r>
              <a:rPr lang="es-ES" sz="3400" spc="-5" dirty="0" smtClean="0">
                <a:latin typeface="Arial MT"/>
                <a:cs typeface="Arial MT"/>
              </a:rPr>
              <a:t> de la</a:t>
            </a:r>
            <a:r>
              <a:rPr sz="3400" spc="-5" dirty="0" smtClean="0">
                <a:latin typeface="Arial MT"/>
                <a:cs typeface="Arial MT"/>
              </a:rPr>
              <a:t> </a:t>
            </a:r>
            <a:r>
              <a:rPr sz="3400" dirty="0" smtClean="0">
                <a:latin typeface="Arial MT"/>
                <a:cs typeface="Arial MT"/>
              </a:rPr>
              <a:t> </a:t>
            </a:r>
            <a:r>
              <a:rPr sz="3400" spc="-5" dirty="0" smtClean="0">
                <a:latin typeface="Arial MT"/>
                <a:cs typeface="Arial MT"/>
              </a:rPr>
              <a:t>pal</a:t>
            </a:r>
            <a:r>
              <a:rPr sz="3400" spc="-20" dirty="0" smtClean="0">
                <a:latin typeface="Arial MT"/>
                <a:cs typeface="Arial MT"/>
              </a:rPr>
              <a:t>a</a:t>
            </a:r>
            <a:r>
              <a:rPr sz="3400" spc="-5" dirty="0" smtClean="0">
                <a:latin typeface="Arial MT"/>
                <a:cs typeface="Arial MT"/>
              </a:rPr>
              <a:t>bra</a:t>
            </a:r>
            <a:r>
              <a:rPr lang="es-ES" sz="3400" dirty="0">
                <a:latin typeface="Arial MT"/>
                <a:cs typeface="Arial MT"/>
              </a:rPr>
              <a:t> </a:t>
            </a:r>
            <a:r>
              <a:rPr sz="34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ciencia</a:t>
            </a:r>
            <a:r>
              <a:rPr sz="3400" b="1" dirty="0">
                <a:latin typeface="Arial"/>
                <a:cs typeface="Arial"/>
              </a:rPr>
              <a:t>	</a:t>
            </a:r>
            <a:r>
              <a:rPr sz="3400" dirty="0" smtClean="0">
                <a:latin typeface="Arial MT"/>
                <a:cs typeface="Arial MT"/>
              </a:rPr>
              <a:t>s</a:t>
            </a:r>
            <a:r>
              <a:rPr sz="3400" spc="-5" dirty="0" smtClean="0">
                <a:latin typeface="Arial MT"/>
                <a:cs typeface="Arial MT"/>
              </a:rPr>
              <a:t>e</a:t>
            </a:r>
            <a:r>
              <a:rPr lang="es-ES" sz="3400" dirty="0">
                <a:latin typeface="Arial MT"/>
                <a:cs typeface="Arial MT"/>
              </a:rPr>
              <a:t> </a:t>
            </a:r>
            <a:r>
              <a:rPr sz="3400" spc="-5" dirty="0" err="1" smtClean="0">
                <a:latin typeface="Arial MT"/>
                <a:cs typeface="Arial MT"/>
              </a:rPr>
              <a:t>ra</a:t>
            </a:r>
            <a:r>
              <a:rPr sz="3400" dirty="0" err="1" smtClean="0">
                <a:latin typeface="Arial MT"/>
                <a:cs typeface="Arial MT"/>
              </a:rPr>
              <a:t>s</a:t>
            </a:r>
            <a:r>
              <a:rPr sz="3400" spc="-5" dirty="0" err="1" smtClean="0">
                <a:latin typeface="Arial MT"/>
                <a:cs typeface="Arial MT"/>
              </a:rPr>
              <a:t>trea</a:t>
            </a:r>
            <a:r>
              <a:rPr lang="es-ES" sz="3400" spc="-5" dirty="0" smtClean="0">
                <a:latin typeface="Arial MT"/>
                <a:cs typeface="Arial MT"/>
              </a:rPr>
              <a:t> en el vocablo latín	</a:t>
            </a:r>
            <a:r>
              <a:rPr lang="es-ES" sz="3400" spc="-5" dirty="0" err="1" smtClean="0">
                <a:latin typeface="Arial MT"/>
                <a:cs typeface="Arial MT"/>
              </a:rPr>
              <a:t>scientia</a:t>
            </a:r>
            <a:r>
              <a:rPr lang="es-ES" sz="3400" spc="-5" dirty="0" smtClean="0">
                <a:latin typeface="Arial MT"/>
                <a:cs typeface="Arial MT"/>
              </a:rPr>
              <a:t>,	</a:t>
            </a:r>
            <a:r>
              <a:rPr lang="es-ES" sz="3400" spc="-10" dirty="0" smtClean="0">
                <a:latin typeface="Arial MT"/>
                <a:cs typeface="Arial MT"/>
              </a:rPr>
              <a:t>que </a:t>
            </a:r>
            <a:r>
              <a:rPr lang="es-ES" sz="3400" spc="-5" dirty="0" smtClean="0">
                <a:latin typeface="Arial MT"/>
                <a:cs typeface="Arial MT"/>
              </a:rPr>
              <a:t>significa </a:t>
            </a:r>
            <a:r>
              <a:rPr lang="es-ES" sz="3400" b="1" spc="-5" dirty="0" smtClean="0">
                <a:solidFill>
                  <a:srgbClr val="C00000"/>
                </a:solidFill>
                <a:latin typeface="Arial"/>
                <a:cs typeface="Arial"/>
              </a:rPr>
              <a:t>“conocimiento”	“saber”.</a:t>
            </a:r>
            <a:endParaRPr lang="es-ES" sz="34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40765" algn="l"/>
                <a:tab pos="1724025" algn="l"/>
                <a:tab pos="2884170" algn="l"/>
                <a:tab pos="3460115" algn="l"/>
                <a:tab pos="4190365" algn="l"/>
              </a:tabLst>
            </a:pPr>
            <a:endParaRPr sz="34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2926032"/>
            <a:ext cx="5484135" cy="32424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896" y="285369"/>
            <a:ext cx="1419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550" b="1" dirty="0">
                <a:solidFill>
                  <a:srgbClr val="C00000"/>
                </a:solidFill>
                <a:latin typeface="Arial"/>
                <a:cs typeface="Arial"/>
              </a:rPr>
              <a:t>IENCIA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4961" y="962609"/>
            <a:ext cx="101936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Es </a:t>
            </a:r>
            <a:r>
              <a:rPr sz="2800" b="1" spc="-5" dirty="0">
                <a:latin typeface="Arial"/>
                <a:cs typeface="Arial"/>
              </a:rPr>
              <a:t>la indagación </a:t>
            </a:r>
            <a:r>
              <a:rPr sz="2800" b="1" dirty="0">
                <a:latin typeface="Arial"/>
                <a:cs typeface="Arial"/>
              </a:rPr>
              <a:t>humana </a:t>
            </a:r>
            <a:r>
              <a:rPr sz="2800" b="1" spc="-5" dirty="0">
                <a:latin typeface="Arial"/>
                <a:cs typeface="Arial"/>
              </a:rPr>
              <a:t>por </a:t>
            </a:r>
            <a:r>
              <a:rPr sz="2800" b="1" dirty="0">
                <a:latin typeface="Arial"/>
                <a:cs typeface="Arial"/>
              </a:rPr>
              <a:t>entender </a:t>
            </a:r>
            <a:r>
              <a:rPr sz="2800" b="1" spc="-5" dirty="0">
                <a:latin typeface="Arial"/>
                <a:cs typeface="Arial"/>
              </a:rPr>
              <a:t>la realidad, es </a:t>
            </a:r>
            <a:r>
              <a:rPr sz="2800" b="1" spc="10" dirty="0">
                <a:latin typeface="Arial"/>
                <a:cs typeface="Arial"/>
              </a:rPr>
              <a:t>el 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resultado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dirty="0">
                <a:latin typeface="Arial"/>
                <a:cs typeface="Arial"/>
              </a:rPr>
              <a:t> una </a:t>
            </a:r>
            <a:r>
              <a:rPr sz="2800" b="1" spc="-5" dirty="0">
                <a:latin typeface="Arial"/>
                <a:cs typeface="Arial"/>
              </a:rPr>
              <a:t>actividad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que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consiste</a:t>
            </a:r>
            <a:r>
              <a:rPr sz="2800" b="1" dirty="0">
                <a:latin typeface="Arial"/>
                <a:cs typeface="Arial"/>
              </a:rPr>
              <a:t> en </a:t>
            </a:r>
            <a:r>
              <a:rPr sz="2800" b="1" spc="-5" dirty="0">
                <a:latin typeface="Arial"/>
                <a:cs typeface="Arial"/>
              </a:rPr>
              <a:t>aplicar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un </a:t>
            </a:r>
            <a:r>
              <a:rPr sz="2800" b="1" spc="-5" dirty="0">
                <a:latin typeface="Arial"/>
                <a:cs typeface="Arial"/>
              </a:rPr>
              <a:t> objeto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el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método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científico</a:t>
            </a:r>
            <a:r>
              <a:rPr sz="2800" dirty="0"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808" y="2438209"/>
            <a:ext cx="6194425" cy="40722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715" y="378663"/>
            <a:ext cx="5279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7855" algn="l"/>
                <a:tab pos="2018030" algn="l"/>
                <a:tab pos="2623185" algn="l"/>
                <a:tab pos="3882390" algn="l"/>
              </a:tabLst>
            </a:pPr>
            <a:r>
              <a:rPr sz="2800" b="1" spc="-15" dirty="0">
                <a:latin typeface="Arial"/>
                <a:cs typeface="Arial"/>
              </a:rPr>
              <a:t>L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ci</a:t>
            </a:r>
            <a:r>
              <a:rPr sz="2800" b="1" spc="1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ia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5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1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nido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gr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ndes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4715" y="805687"/>
            <a:ext cx="14681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logros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médi</a:t>
            </a:r>
            <a:r>
              <a:rPr sz="2800" b="1" spc="10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4448" y="805687"/>
            <a:ext cx="11004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como</a:t>
            </a:r>
            <a:endParaRPr sz="2800">
              <a:latin typeface="Arial"/>
              <a:cs typeface="Arial"/>
            </a:endParaRPr>
          </a:p>
          <a:p>
            <a:pPr marL="337185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para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715" y="1659077"/>
            <a:ext cx="2438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enfe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m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des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5255" y="805687"/>
            <a:ext cx="26308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9554" algn="r">
              <a:lnSpc>
                <a:spcPct val="100000"/>
              </a:lnSpc>
              <a:spcBef>
                <a:spcPts val="95"/>
              </a:spcBef>
              <a:tabLst>
                <a:tab pos="709295" algn="l"/>
                <a:tab pos="821690" algn="l"/>
                <a:tab pos="1209040" algn="l"/>
                <a:tab pos="1859914" algn="l"/>
                <a:tab pos="2103755" algn="l"/>
              </a:tabLst>
            </a:pPr>
            <a:r>
              <a:rPr sz="2800" b="1" spc="-5" dirty="0">
                <a:latin typeface="Arial"/>
                <a:cs typeface="Arial"/>
              </a:rPr>
              <a:t>los		a</a:t>
            </a:r>
            <a:r>
              <a:rPr sz="2800" b="1" dirty="0">
                <a:latin typeface="Arial"/>
                <a:cs typeface="Arial"/>
              </a:rPr>
              <a:t>v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nc</a:t>
            </a:r>
            <a:r>
              <a:rPr sz="2800" b="1" spc="1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s  la	cura	</a:t>
            </a:r>
            <a:r>
              <a:rPr sz="2800" b="1" spc="-10" dirty="0">
                <a:latin typeface="Arial"/>
                <a:cs typeface="Arial"/>
              </a:rPr>
              <a:t>de </a:t>
            </a:r>
            <a:r>
              <a:rPr sz="2800" b="1" spc="-5" dirty="0">
                <a:latin typeface="Arial"/>
                <a:cs typeface="Arial"/>
              </a:rPr>
              <a:t> por</a:t>
            </a:r>
            <a:r>
              <a:rPr sz="2800" b="1" dirty="0">
                <a:latin typeface="Arial"/>
                <a:cs typeface="Arial"/>
              </a:rPr>
              <a:t>		</a:t>
            </a:r>
            <a:r>
              <a:rPr sz="2800" b="1" spc="-5" dirty="0">
                <a:latin typeface="Arial"/>
                <a:cs typeface="Arial"/>
              </a:rPr>
              <a:t>medio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del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715" y="2086101"/>
            <a:ext cx="52851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descubrimiento </a:t>
            </a:r>
            <a:r>
              <a:rPr sz="2800" b="1" spc="-5" dirty="0">
                <a:latin typeface="Arial"/>
                <a:cs typeface="Arial"/>
              </a:rPr>
              <a:t>de </a:t>
            </a:r>
            <a:r>
              <a:rPr sz="2800" b="1" dirty="0">
                <a:latin typeface="Arial"/>
                <a:cs typeface="Arial"/>
              </a:rPr>
              <a:t>vacunas </a:t>
            </a:r>
            <a:r>
              <a:rPr sz="2800" b="1" spc="-5" dirty="0">
                <a:latin typeface="Arial"/>
                <a:cs typeface="Arial"/>
              </a:rPr>
              <a:t>y </a:t>
            </a:r>
            <a:r>
              <a:rPr sz="2800" b="1" dirty="0">
                <a:latin typeface="Arial"/>
                <a:cs typeface="Arial"/>
              </a:rPr>
              <a:t> nuevos </a:t>
            </a:r>
            <a:r>
              <a:rPr sz="2800" b="1" spc="-5" dirty="0">
                <a:latin typeface="Arial"/>
                <a:cs typeface="Arial"/>
              </a:rPr>
              <a:t>tratamientos, </a:t>
            </a:r>
            <a:r>
              <a:rPr sz="2800" b="1" dirty="0">
                <a:latin typeface="Arial"/>
                <a:cs typeface="Arial"/>
              </a:rPr>
              <a:t>así </a:t>
            </a:r>
            <a:r>
              <a:rPr sz="2800" b="1" spc="-5" dirty="0">
                <a:latin typeface="Arial"/>
                <a:cs typeface="Arial"/>
              </a:rPr>
              <a:t>como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la</a:t>
            </a:r>
            <a:r>
              <a:rPr sz="2800" b="1" dirty="0">
                <a:latin typeface="Arial"/>
                <a:cs typeface="Arial"/>
              </a:rPr>
              <a:t> investigación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y</a:t>
            </a:r>
            <a:r>
              <a:rPr sz="2800" b="1" spc="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desarrollo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nuevos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medicamentos.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1967" y="4051769"/>
            <a:ext cx="3485769" cy="24649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9180" y="699262"/>
            <a:ext cx="3522218" cy="42837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961" y="908431"/>
            <a:ext cx="4941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1210" algn="l"/>
                <a:tab pos="2470785" algn="l"/>
                <a:tab pos="3225800" algn="l"/>
                <a:tab pos="4274185" algn="l"/>
              </a:tabLst>
            </a:pPr>
            <a:r>
              <a:rPr sz="3200" b="1" spc="-5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a	ci</a:t>
            </a:r>
            <a:r>
              <a:rPr sz="3200" b="1" spc="-3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nc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a	</a:t>
            </a:r>
            <a:r>
              <a:rPr sz="3200" b="1" spc="-2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e	rige	</a:t>
            </a:r>
            <a:r>
              <a:rPr sz="3200" b="1" spc="-15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961" y="1396060"/>
            <a:ext cx="1716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Arial"/>
                <a:cs typeface="Arial"/>
              </a:rPr>
              <a:t>m</a:t>
            </a:r>
            <a:r>
              <a:rPr sz="3200" b="1" spc="-15" dirty="0">
                <a:latin typeface="Arial"/>
                <a:cs typeface="Arial"/>
              </a:rPr>
              <a:t>é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20" dirty="0">
                <a:latin typeface="Arial"/>
                <a:cs typeface="Arial"/>
              </a:rPr>
              <a:t>do</a:t>
            </a:r>
            <a:r>
              <a:rPr sz="3200" b="1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6629" y="1396060"/>
            <a:ext cx="2599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conformados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961" y="1884045"/>
            <a:ext cx="494157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por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un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conjunto</a:t>
            </a:r>
            <a:r>
              <a:rPr sz="3200" b="1" spc="-5" dirty="0">
                <a:latin typeface="Arial"/>
                <a:cs typeface="Arial"/>
              </a:rPr>
              <a:t> de </a:t>
            </a:r>
            <a:r>
              <a:rPr sz="3200" b="1" dirty="0">
                <a:latin typeface="Arial"/>
                <a:cs typeface="Arial"/>
              </a:rPr>
              <a:t> normas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pasos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que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le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otorgarán validez </a:t>
            </a:r>
            <a:r>
              <a:rPr sz="3200" b="1" dirty="0">
                <a:latin typeface="Arial"/>
                <a:cs typeface="Arial"/>
              </a:rPr>
              <a:t>y rigor 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científico</a:t>
            </a:r>
            <a:r>
              <a:rPr sz="3200" b="1" spc="176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al</a:t>
            </a:r>
            <a:r>
              <a:rPr sz="3200" b="1" spc="875" dirty="0">
                <a:latin typeface="Arial"/>
                <a:cs typeface="Arial"/>
              </a:rPr>
              <a:t> </a:t>
            </a:r>
            <a:r>
              <a:rPr sz="3200" b="1" spc="8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proceso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investigación.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"/>
            <a:ext cx="6248400" cy="58676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188" y="314959"/>
            <a:ext cx="1036002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Arial MT"/>
                <a:cs typeface="Arial MT"/>
              </a:rPr>
              <a:t>La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spc="-5" dirty="0"/>
              <a:t>ciencia</a:t>
            </a:r>
            <a:r>
              <a:rPr sz="3200" dirty="0"/>
              <a:t> </a:t>
            </a:r>
            <a:r>
              <a:rPr sz="3200" b="0" spc="-5" dirty="0">
                <a:latin typeface="Arial MT"/>
                <a:cs typeface="Arial MT"/>
              </a:rPr>
              <a:t>en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general,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comprende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varios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campos</a:t>
            </a:r>
            <a:r>
              <a:rPr sz="3200" b="0" dirty="0">
                <a:latin typeface="Arial MT"/>
                <a:cs typeface="Arial MT"/>
              </a:rPr>
              <a:t> </a:t>
            </a:r>
            <a:r>
              <a:rPr sz="3200" b="0" spc="-15" dirty="0">
                <a:latin typeface="Arial MT"/>
                <a:cs typeface="Arial MT"/>
              </a:rPr>
              <a:t>de </a:t>
            </a:r>
            <a:r>
              <a:rPr sz="3200" b="0" spc="-87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conocimiento, dentro de los </a:t>
            </a:r>
            <a:r>
              <a:rPr sz="3200" b="0" dirty="0">
                <a:latin typeface="Arial MT"/>
                <a:cs typeface="Arial MT"/>
              </a:rPr>
              <a:t>cuales </a:t>
            </a:r>
            <a:r>
              <a:rPr sz="3200" b="0" spc="-5" dirty="0">
                <a:latin typeface="Arial MT"/>
                <a:cs typeface="Arial MT"/>
              </a:rPr>
              <a:t>cada uno desarrolla </a:t>
            </a:r>
            <a:r>
              <a:rPr sz="3200" b="0" dirty="0">
                <a:latin typeface="Arial MT"/>
                <a:cs typeface="Arial MT"/>
              </a:rPr>
              <a:t> sus </a:t>
            </a:r>
            <a:r>
              <a:rPr sz="3200" b="0" spc="-5" dirty="0">
                <a:latin typeface="Arial MT"/>
                <a:cs typeface="Arial MT"/>
              </a:rPr>
              <a:t>propias teorías </a:t>
            </a:r>
            <a:r>
              <a:rPr sz="3200" b="0" dirty="0">
                <a:latin typeface="Arial MT"/>
                <a:cs typeface="Arial MT"/>
              </a:rPr>
              <a:t>con base </a:t>
            </a:r>
            <a:r>
              <a:rPr sz="3200" b="0" spc="-10" dirty="0">
                <a:latin typeface="Arial MT"/>
                <a:cs typeface="Arial MT"/>
              </a:rPr>
              <a:t>en </a:t>
            </a:r>
            <a:r>
              <a:rPr sz="3200" b="0" dirty="0">
                <a:latin typeface="Arial MT"/>
                <a:cs typeface="Arial MT"/>
              </a:rPr>
              <a:t>sus </a:t>
            </a:r>
            <a:r>
              <a:rPr sz="3200" b="0" spc="-5" dirty="0">
                <a:latin typeface="Arial MT"/>
                <a:cs typeface="Arial MT"/>
              </a:rPr>
              <a:t>métodos </a:t>
            </a:r>
            <a:r>
              <a:rPr sz="3200" b="0" dirty="0">
                <a:latin typeface="Arial MT"/>
                <a:cs typeface="Arial MT"/>
              </a:rPr>
              <a:t>científicos </a:t>
            </a:r>
            <a:r>
              <a:rPr sz="3200" b="0" spc="5" dirty="0">
                <a:latin typeface="Arial MT"/>
                <a:cs typeface="Arial MT"/>
              </a:rPr>
              <a:t> </a:t>
            </a:r>
            <a:r>
              <a:rPr sz="3200" b="0" spc="-5" dirty="0">
                <a:latin typeface="Arial MT"/>
                <a:cs typeface="Arial MT"/>
              </a:rPr>
              <a:t>particulares.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334" y="2794761"/>
            <a:ext cx="3344672" cy="20844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6905" y="2087245"/>
            <a:ext cx="3398393" cy="24256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2660" y="2458727"/>
            <a:ext cx="3126205" cy="3685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754</Words>
  <Application>Microsoft Office PowerPoint</Application>
  <PresentationFormat>Panorámica</PresentationFormat>
  <Paragraphs>144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Arial MT</vt:lpstr>
      <vt:lpstr>Calibri</vt:lpstr>
      <vt:lpstr>Calibri Light</vt:lpstr>
      <vt:lpstr>Cambria</vt:lpstr>
      <vt:lpstr>Wingdings</vt:lpstr>
      <vt:lpstr>Tema de Office</vt:lpstr>
      <vt:lpstr>CIENCIA, INVESTIGACIÓN Y MÉTODO  CIENTÍFICO</vt:lpstr>
      <vt:lpstr>INTRODUCCIÓN</vt:lpstr>
      <vt:lpstr>Elige la frase con la que estés</vt:lpstr>
      <vt:lpstr>CIENCIA</vt:lpstr>
      <vt:lpstr>Presentación de PowerPoint</vt:lpstr>
      <vt:lpstr>Presentación de PowerPoint</vt:lpstr>
      <vt:lpstr>Presentación de PowerPoint</vt:lpstr>
      <vt:lpstr>Presentación de PowerPoint</vt:lpstr>
      <vt:lpstr>La ciencia en general, comprende varios campos de  conocimiento, dentro de los cuales cada uno desarrolla  sus propias teorías con base en sus métodos científicos  particulares.</vt:lpstr>
      <vt:lpstr>Presentación de PowerPoint</vt:lpstr>
      <vt:lpstr>Presentación de PowerPoint</vt:lpstr>
      <vt:lpstr>Presentación de PowerPoint</vt:lpstr>
      <vt:lpstr>Presentación de PowerPoint</vt:lpstr>
      <vt:lpstr>Ciencia básica</vt:lpstr>
      <vt:lpstr>Ciencia aplicada</vt:lpstr>
      <vt:lpstr>INVESTIGACIÓN</vt:lpstr>
      <vt:lpstr>Presentación de PowerPoint</vt:lpstr>
      <vt:lpstr>Presentación de PowerPoint</vt:lpstr>
      <vt:lpstr>Presentación de PowerPoint</vt:lpstr>
      <vt:lpstr>La investigación es una serie de procedimientos que se  llevan a cabo con el fin de alcanzar nuevos  conocimientos sobre un hecho o fenómeno.</vt:lpstr>
      <vt:lpstr>Presentación de PowerPoint</vt:lpstr>
      <vt:lpstr>Su objetivo esencial es la búsqueda y producción de  nuevos conocimientos. Extender y desarrollar los conocimientos de un tema.</vt:lpstr>
      <vt:lpstr>Profundizar y precisar acerca de tesis o argumentos  científicos. Llevar a la práctica los conocimientos adquiridos en el  diseño de una investigación.</vt:lpstr>
      <vt:lpstr>Presentación de PowerPoint</vt:lpstr>
      <vt:lpstr>Presentación de PowerPoint</vt:lpstr>
      <vt:lpstr>MÉTODO CIENTÍFICO</vt:lpstr>
      <vt:lpstr>Presentación de PowerPoint</vt:lpstr>
      <vt:lpstr>Presentación de PowerPoint</vt:lpstr>
      <vt:lpstr>Presentación de PowerPoint</vt:lpstr>
      <vt:lpstr>Proposición: establecer la duda que se quiere resolver o  aquello que se desea estudiar.</vt:lpstr>
      <vt:lpstr>Presentación de PowerPoint</vt:lpstr>
      <vt:lpstr>Presentación de PowerPoint</vt:lpstr>
      <vt:lpstr>Demostración o refutación de la hipótesis: se analiza si  ésta es correcta o incorrecta, basándose en los datos  obtenidos durante la verificación.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POSGRADO</cp:lastModifiedBy>
  <cp:revision>5</cp:revision>
  <dcterms:created xsi:type="dcterms:W3CDTF">2021-09-02T14:13:37Z</dcterms:created>
  <dcterms:modified xsi:type="dcterms:W3CDTF">2021-09-02T15:18:41Z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2021-09-02T00:00:00Z</vt:filetime>
  </property>
</Properties>
</file>